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2" r:id="rId1"/>
    <p:sldMasterId id="2147483673" r:id="rId2"/>
  </p:sldMasterIdLst>
  <p:notesMasterIdLst>
    <p:notesMasterId r:id="rId22"/>
  </p:notesMasterIdLst>
  <p:sldIdLst>
    <p:sldId id="256" r:id="rId3"/>
    <p:sldId id="261" r:id="rId4"/>
    <p:sldId id="301" r:id="rId5"/>
    <p:sldId id="302" r:id="rId6"/>
    <p:sldId id="303" r:id="rId7"/>
    <p:sldId id="304" r:id="rId8"/>
    <p:sldId id="305" r:id="rId9"/>
    <p:sldId id="292" r:id="rId10"/>
    <p:sldId id="287" r:id="rId11"/>
    <p:sldId id="275" r:id="rId12"/>
    <p:sldId id="288" r:id="rId13"/>
    <p:sldId id="272" r:id="rId14"/>
    <p:sldId id="306" r:id="rId15"/>
    <p:sldId id="296" r:id="rId16"/>
    <p:sldId id="297" r:id="rId17"/>
    <p:sldId id="298" r:id="rId18"/>
    <p:sldId id="299" r:id="rId19"/>
    <p:sldId id="300" r:id="rId20"/>
    <p:sldId id="269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76044D-D13D-434A-831F-24E6DA4BAE63}">
  <a:tblStyle styleId="{0876044D-D13D-434A-831F-24E6DA4BAE63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652" autoAdjust="0"/>
  </p:normalViewPr>
  <p:slideViewPr>
    <p:cSldViewPr showGuides="1">
      <p:cViewPr varScale="1">
        <p:scale>
          <a:sx n="139" d="100"/>
          <a:sy n="139" d="100"/>
        </p:scale>
        <p:origin x="120" y="15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64984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413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6113" y="4400687"/>
            <a:ext cx="5485800" cy="3600599"/>
          </a:xfrm>
          <a:prstGeom prst="rect">
            <a:avLst/>
          </a:prstGeom>
          <a:noFill/>
          <a:ln>
            <a:noFill/>
          </a:ln>
        </p:spPr>
        <p:txBody>
          <a:bodyPr lIns="90325" tIns="90325" rIns="90325" bIns="903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9380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6113" y="4400687"/>
            <a:ext cx="5485800" cy="3600599"/>
          </a:xfrm>
          <a:prstGeom prst="rect">
            <a:avLst/>
          </a:prstGeom>
          <a:noFill/>
          <a:ln>
            <a:noFill/>
          </a:ln>
        </p:spPr>
        <p:txBody>
          <a:bodyPr lIns="90325" tIns="90325" rIns="90325" bIns="903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95808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6113" y="4400687"/>
            <a:ext cx="5485800" cy="3600599"/>
          </a:xfrm>
          <a:prstGeom prst="rect">
            <a:avLst/>
          </a:prstGeom>
          <a:noFill/>
          <a:ln>
            <a:noFill/>
          </a:ln>
        </p:spPr>
        <p:txBody>
          <a:bodyPr lIns="90325" tIns="90325" rIns="90325" bIns="903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8564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6113" y="4400687"/>
            <a:ext cx="5485800" cy="3600599"/>
          </a:xfrm>
          <a:prstGeom prst="rect">
            <a:avLst/>
          </a:prstGeom>
          <a:noFill/>
          <a:ln>
            <a:noFill/>
          </a:ln>
        </p:spPr>
        <p:txBody>
          <a:bodyPr lIns="90325" tIns="90325" rIns="90325" bIns="903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2872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6113" y="4400687"/>
            <a:ext cx="5485800" cy="3600599"/>
          </a:xfrm>
          <a:prstGeom prst="rect">
            <a:avLst/>
          </a:prstGeom>
          <a:noFill/>
          <a:ln>
            <a:noFill/>
          </a:ln>
        </p:spPr>
        <p:txBody>
          <a:bodyPr lIns="90325" tIns="90325" rIns="90325" bIns="903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53661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6113" y="4400687"/>
            <a:ext cx="5485800" cy="3600599"/>
          </a:xfrm>
          <a:prstGeom prst="rect">
            <a:avLst/>
          </a:prstGeom>
          <a:noFill/>
          <a:ln>
            <a:noFill/>
          </a:ln>
        </p:spPr>
        <p:txBody>
          <a:bodyPr lIns="90325" tIns="90325" rIns="90325" bIns="903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54767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6113" y="4400687"/>
            <a:ext cx="5485800" cy="3600599"/>
          </a:xfrm>
          <a:prstGeom prst="rect">
            <a:avLst/>
          </a:prstGeom>
          <a:noFill/>
          <a:ln>
            <a:noFill/>
          </a:ln>
        </p:spPr>
        <p:txBody>
          <a:bodyPr lIns="90325" tIns="90325" rIns="90325" bIns="903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4527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6113" y="4400687"/>
            <a:ext cx="5485800" cy="3600599"/>
          </a:xfrm>
          <a:prstGeom prst="rect">
            <a:avLst/>
          </a:prstGeom>
          <a:noFill/>
          <a:ln>
            <a:noFill/>
          </a:ln>
        </p:spPr>
        <p:txBody>
          <a:bodyPr lIns="90325" tIns="90325" rIns="90325" bIns="903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6847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6113" y="4400687"/>
            <a:ext cx="5485800" cy="3600599"/>
          </a:xfrm>
          <a:prstGeom prst="rect">
            <a:avLst/>
          </a:prstGeom>
          <a:noFill/>
          <a:ln>
            <a:noFill/>
          </a:ln>
        </p:spPr>
        <p:txBody>
          <a:bodyPr lIns="90325" tIns="90325" rIns="90325" bIns="903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64152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7368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6113" y="4400687"/>
            <a:ext cx="5485800" cy="3600599"/>
          </a:xfrm>
          <a:prstGeom prst="rect">
            <a:avLst/>
          </a:prstGeom>
          <a:noFill/>
          <a:ln>
            <a:noFill/>
          </a:ln>
        </p:spPr>
        <p:txBody>
          <a:bodyPr lIns="90325" tIns="90325" rIns="90325" bIns="903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3815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6113" y="4400687"/>
            <a:ext cx="5485800" cy="3600599"/>
          </a:xfrm>
          <a:prstGeom prst="rect">
            <a:avLst/>
          </a:prstGeom>
          <a:noFill/>
          <a:ln>
            <a:noFill/>
          </a:ln>
        </p:spPr>
        <p:txBody>
          <a:bodyPr lIns="90325" tIns="90325" rIns="90325" bIns="903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8000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6113" y="4400687"/>
            <a:ext cx="5485800" cy="3600599"/>
          </a:xfrm>
          <a:prstGeom prst="rect">
            <a:avLst/>
          </a:prstGeom>
          <a:noFill/>
          <a:ln>
            <a:noFill/>
          </a:ln>
        </p:spPr>
        <p:txBody>
          <a:bodyPr lIns="90325" tIns="90325" rIns="90325" bIns="903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9691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6113" y="4400687"/>
            <a:ext cx="5485800" cy="3600599"/>
          </a:xfrm>
          <a:prstGeom prst="rect">
            <a:avLst/>
          </a:prstGeom>
          <a:noFill/>
          <a:ln>
            <a:noFill/>
          </a:ln>
        </p:spPr>
        <p:txBody>
          <a:bodyPr lIns="90325" tIns="90325" rIns="90325" bIns="903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133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6113" y="4400687"/>
            <a:ext cx="5485800" cy="3600599"/>
          </a:xfrm>
          <a:prstGeom prst="rect">
            <a:avLst/>
          </a:prstGeom>
          <a:noFill/>
          <a:ln>
            <a:noFill/>
          </a:ln>
        </p:spPr>
        <p:txBody>
          <a:bodyPr lIns="90325" tIns="90325" rIns="90325" bIns="903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8031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6113" y="4400687"/>
            <a:ext cx="5485800" cy="3600599"/>
          </a:xfrm>
          <a:prstGeom prst="rect">
            <a:avLst/>
          </a:prstGeom>
          <a:noFill/>
          <a:ln>
            <a:noFill/>
          </a:ln>
        </p:spPr>
        <p:txBody>
          <a:bodyPr lIns="90325" tIns="90325" rIns="90325" bIns="903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0218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6113" y="4400687"/>
            <a:ext cx="5485800" cy="3600599"/>
          </a:xfrm>
          <a:prstGeom prst="rect">
            <a:avLst/>
          </a:prstGeom>
          <a:noFill/>
          <a:ln>
            <a:noFill/>
          </a:ln>
        </p:spPr>
        <p:txBody>
          <a:bodyPr lIns="90325" tIns="90325" rIns="90325" bIns="903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8299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6113" y="4400687"/>
            <a:ext cx="5485800" cy="3600599"/>
          </a:xfrm>
          <a:prstGeom prst="rect">
            <a:avLst/>
          </a:prstGeom>
          <a:noFill/>
          <a:ln>
            <a:noFill/>
          </a:ln>
        </p:spPr>
        <p:txBody>
          <a:bodyPr lIns="90325" tIns="90325" rIns="90325" bIns="903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8046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685800" y="1597818"/>
            <a:ext cx="7772400" cy="11025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799" cy="1314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 rot="5400000">
            <a:off x="2874763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 rot="5400000">
            <a:off x="5463778" y="1371600"/>
            <a:ext cx="4388643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9"/>
            <a:ext cx="4388643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Portada 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Shape 127" descr="smartphone-925287_1920.jpg"/>
          <p:cNvPicPr preferRelativeResize="0"/>
          <p:nvPr/>
        </p:nvPicPr>
        <p:blipFill rotWithShape="1">
          <a:blip r:embed="rId2">
            <a:alphaModFix amt="50000"/>
          </a:blip>
          <a:srcRect t="7813" b="781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 descr="Picture1.png"/>
          <p:cNvPicPr preferRelativeResize="0"/>
          <p:nvPr/>
        </p:nvPicPr>
        <p:blipFill rotWithShape="1">
          <a:blip r:embed="rId3">
            <a:alphaModFix/>
          </a:blip>
          <a:srcRect t="670" b="670"/>
          <a:stretch/>
        </p:blipFill>
        <p:spPr>
          <a:xfrm>
            <a:off x="0" y="3483506"/>
            <a:ext cx="9144000" cy="1659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5599" y="4413500"/>
            <a:ext cx="1903574" cy="5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2874575" y="2312600"/>
            <a:ext cx="5574600" cy="61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r" rtl="0">
              <a:spcBef>
                <a:spcPts val="0"/>
              </a:spcBef>
              <a:buNone/>
              <a:defRPr sz="36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subTitle" idx="1"/>
          </p:nvPr>
        </p:nvSpPr>
        <p:spPr>
          <a:xfrm>
            <a:off x="3147000" y="2929400"/>
            <a:ext cx="5277600" cy="37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r" rtl="0">
              <a:spcBef>
                <a:spcPts val="0"/>
              </a:spcBef>
              <a:buNone/>
              <a:defRPr sz="1600">
                <a:solidFill>
                  <a:srgbClr val="02B9E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2pPr>
            <a:lvl3pPr lvl="2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3pPr>
            <a:lvl4pPr lvl="3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4pPr>
            <a:lvl5pPr lvl="4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5pPr>
            <a:lvl6pPr lvl="5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6pPr>
            <a:lvl7pPr lvl="6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7pPr>
            <a:lvl8pPr lvl="7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8pPr>
            <a:lvl9pPr lvl="8" rtl="0">
              <a:spcBef>
                <a:spcPts val="0"/>
              </a:spcBef>
              <a:buNone/>
              <a:defRPr sz="1200">
                <a:solidFill>
                  <a:srgbClr val="02B9E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722312" y="3305175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722312" y="2180034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599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2"/>
          </p:nvPr>
        </p:nvSpPr>
        <p:spPr>
          <a:xfrm>
            <a:off x="4648200" y="1200150"/>
            <a:ext cx="4038599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187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7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3"/>
          </p:nvPr>
        </p:nvSpPr>
        <p:spPr>
          <a:xfrm>
            <a:off x="4645025" y="1151334"/>
            <a:ext cx="4041774" cy="479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4"/>
          </p:nvPr>
        </p:nvSpPr>
        <p:spPr>
          <a:xfrm>
            <a:off x="4645025" y="1631156"/>
            <a:ext cx="4041774" cy="2963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457200" y="204787"/>
            <a:ext cx="3008313" cy="8715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3575050" y="204787"/>
            <a:ext cx="5111750" cy="43898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399" cy="4250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08" name="Shape 108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399" cy="30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399" cy="6036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subTitle" idx="1"/>
          </p:nvPr>
        </p:nvSpPr>
        <p:spPr>
          <a:xfrm>
            <a:off x="345850" y="2394300"/>
            <a:ext cx="8383800" cy="122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4800" dirty="0"/>
              <a:t>Coding Dojo – Sesion 2</a:t>
            </a:r>
          </a:p>
          <a:p>
            <a:pPr lvl="0" rtl="0">
              <a:spcBef>
                <a:spcPts val="0"/>
              </a:spcBef>
              <a:buNone/>
            </a:pPr>
            <a:r>
              <a:rPr lang="es" sz="2400" dirty="0"/>
              <a:t>Octubre 2017</a:t>
            </a:r>
          </a:p>
        </p:txBody>
      </p:sp>
      <p:pic>
        <p:nvPicPr>
          <p:cNvPr id="138" name="Shape 138" descr="Logotype-Vertical-Colou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6578" y="214296"/>
            <a:ext cx="1774448" cy="16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457200" y="205976"/>
            <a:ext cx="8229600" cy="51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l">
              <a:buSzPct val="25000"/>
            </a:pPr>
            <a:r>
              <a:rPr lang="es-ES_tradnl" sz="3200" b="1" dirty="0">
                <a:solidFill>
                  <a:srgbClr val="00B0F0"/>
                </a:solidFill>
              </a:rPr>
              <a:t>Rock </a:t>
            </a:r>
            <a:r>
              <a:rPr lang="es-ES_tradnl" sz="3200" b="1" dirty="0" err="1">
                <a:solidFill>
                  <a:srgbClr val="00B0F0"/>
                </a:solidFill>
              </a:rPr>
              <a:t>Paper</a:t>
            </a:r>
            <a:r>
              <a:rPr lang="es-ES_tradnl" sz="3200" b="1" dirty="0">
                <a:solidFill>
                  <a:srgbClr val="00B0F0"/>
                </a:solidFill>
              </a:rPr>
              <a:t> </a:t>
            </a:r>
            <a:r>
              <a:rPr lang="es-ES_tradnl" sz="3200" b="1" dirty="0" err="1">
                <a:solidFill>
                  <a:srgbClr val="00B0F0"/>
                </a:solidFill>
              </a:rPr>
              <a:t>Scissors</a:t>
            </a:r>
            <a:r>
              <a:rPr lang="es-ES_tradnl" sz="3200" b="1" dirty="0">
                <a:solidFill>
                  <a:srgbClr val="00B0F0"/>
                </a:solidFill>
              </a:rPr>
              <a:t> </a:t>
            </a:r>
            <a:r>
              <a:rPr lang="es-ES_tradnl" sz="3200" b="1" dirty="0" err="1">
                <a:solidFill>
                  <a:srgbClr val="00B0F0"/>
                </a:solidFill>
              </a:rPr>
              <a:t>Lizard</a:t>
            </a:r>
            <a:r>
              <a:rPr lang="es-ES_tradnl" sz="3200" b="1" dirty="0">
                <a:solidFill>
                  <a:srgbClr val="00B0F0"/>
                </a:solidFill>
              </a:rPr>
              <a:t> Spock</a:t>
            </a:r>
            <a:r>
              <a:rPr lang="es" sz="3200" b="1" dirty="0">
                <a:solidFill>
                  <a:srgbClr val="00B0F0"/>
                </a:solidFill>
              </a:rPr>
              <a:t> </a:t>
            </a:r>
            <a:r>
              <a:rPr lang="es" sz="2000" dirty="0">
                <a:solidFill>
                  <a:srgbClr val="00B0F0"/>
                </a:solidFill>
              </a:rPr>
              <a:t>(Reglas)</a:t>
            </a:r>
            <a:endParaRPr lang="es" sz="1200" dirty="0">
              <a:solidFill>
                <a:srgbClr val="00B0F0"/>
              </a:solidFill>
            </a:endParaRPr>
          </a:p>
        </p:txBody>
      </p:sp>
      <p:pic>
        <p:nvPicPr>
          <p:cNvPr id="2" name="Rock Paper scissors  Lizard Spoc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1560" y="742036"/>
            <a:ext cx="7629567" cy="42882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457200" y="205976"/>
            <a:ext cx="8229600" cy="51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l">
              <a:buSzPct val="25000"/>
            </a:pPr>
            <a:r>
              <a:rPr lang="es-ES_tradnl" sz="3200" b="1">
                <a:solidFill>
                  <a:srgbClr val="00B0F0"/>
                </a:solidFill>
              </a:rPr>
              <a:t>Rock Paper Scissors Lizard Spock</a:t>
            </a:r>
            <a:r>
              <a:rPr lang="es" sz="3200" b="1">
                <a:solidFill>
                  <a:srgbClr val="00B0F0"/>
                </a:solidFill>
              </a:rPr>
              <a:t> </a:t>
            </a:r>
            <a:r>
              <a:rPr lang="es" sz="2000">
                <a:solidFill>
                  <a:srgbClr val="00B0F0"/>
                </a:solidFill>
              </a:rPr>
              <a:t>(Reglas)</a:t>
            </a:r>
            <a:endParaRPr lang="es" sz="1200" dirty="0">
              <a:solidFill>
                <a:srgbClr val="00B0F0"/>
              </a:solidFill>
            </a:endParaRPr>
          </a:p>
        </p:txBody>
      </p:sp>
      <p:pic>
        <p:nvPicPr>
          <p:cNvPr id="1026" name="Picture 2" descr="https://vignette.wikia.nocookie.net/bigbangtheory/images/7/7d/RPSLS.png/revision/latest?cb=201208222059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28" y="806996"/>
            <a:ext cx="4371950" cy="43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196"/>
          <p:cNvSpPr txBox="1"/>
          <p:nvPr/>
        </p:nvSpPr>
        <p:spPr>
          <a:xfrm>
            <a:off x="4932040" y="861918"/>
            <a:ext cx="3960440" cy="358204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lnSpc>
                <a:spcPct val="90000"/>
              </a:lnSpc>
              <a:tabLst>
                <a:tab pos="360363" algn="l"/>
              </a:tabLst>
            </a:pPr>
            <a:r>
              <a:rPr lang="es-ES" sz="2000" b="1" dirty="0" err="1">
                <a:latin typeface="Calibri"/>
                <a:ea typeface="Calibri"/>
                <a:cs typeface="Calibri"/>
                <a:sym typeface="Calibri"/>
              </a:rPr>
              <a:t>Tests</a:t>
            </a:r>
            <a:endParaRPr lang="es-ES" sz="2000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90000"/>
              </a:lnSpc>
              <a:tabLst>
                <a:tab pos="360363" algn="l"/>
              </a:tabLst>
            </a:pPr>
            <a:endParaRPr lang="es-ES" sz="1050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90000"/>
              </a:lnSpc>
              <a:tabLst>
                <a:tab pos="360363" algn="l"/>
              </a:tabLst>
            </a:pPr>
            <a:r>
              <a:rPr lang="es-ES" sz="1600" dirty="0" err="1">
                <a:latin typeface="Calibri"/>
                <a:ea typeface="Calibri"/>
                <a:cs typeface="Calibri"/>
                <a:sym typeface="Calibri"/>
              </a:rPr>
              <a:t>Scissors</a:t>
            </a:r>
            <a:r>
              <a:rPr lang="es-ES" sz="1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600" dirty="0" err="1">
                <a:latin typeface="Calibri"/>
                <a:ea typeface="Calibri"/>
                <a:cs typeface="Calibri"/>
                <a:sym typeface="Calibri"/>
              </a:rPr>
              <a:t>cuts</a:t>
            </a:r>
            <a:r>
              <a:rPr lang="es-ES" sz="1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600" dirty="0" err="1">
                <a:latin typeface="Calibri"/>
                <a:ea typeface="Calibri"/>
                <a:cs typeface="Calibri"/>
                <a:sym typeface="Calibri"/>
              </a:rPr>
              <a:t>Paper</a:t>
            </a:r>
            <a:endParaRPr lang="es-ES" sz="1600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90000"/>
              </a:lnSpc>
              <a:tabLst>
                <a:tab pos="360363" algn="l"/>
              </a:tabLst>
            </a:pPr>
            <a:r>
              <a:rPr lang="es-ES" sz="1600" dirty="0" err="1">
                <a:latin typeface="Calibri"/>
                <a:ea typeface="Calibri"/>
                <a:cs typeface="Calibri"/>
                <a:sym typeface="Calibri"/>
              </a:rPr>
              <a:t>Paper</a:t>
            </a:r>
            <a:r>
              <a:rPr lang="es-ES" sz="1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600" dirty="0" err="1">
                <a:latin typeface="Calibri"/>
                <a:ea typeface="Calibri"/>
                <a:cs typeface="Calibri"/>
                <a:sym typeface="Calibri"/>
              </a:rPr>
              <a:t>covers</a:t>
            </a:r>
            <a:r>
              <a:rPr lang="es-ES" sz="1600" dirty="0">
                <a:latin typeface="Calibri"/>
                <a:ea typeface="Calibri"/>
                <a:cs typeface="Calibri"/>
                <a:sym typeface="Calibri"/>
              </a:rPr>
              <a:t> Rock</a:t>
            </a:r>
          </a:p>
          <a:p>
            <a:pPr lvl="0">
              <a:lnSpc>
                <a:spcPct val="90000"/>
              </a:lnSpc>
              <a:tabLst>
                <a:tab pos="360363" algn="l"/>
              </a:tabLst>
            </a:pPr>
            <a:r>
              <a:rPr lang="es-ES" sz="1600" dirty="0">
                <a:latin typeface="Calibri"/>
                <a:ea typeface="Calibri"/>
                <a:cs typeface="Calibri"/>
                <a:sym typeface="Calibri"/>
              </a:rPr>
              <a:t>Rock </a:t>
            </a:r>
            <a:r>
              <a:rPr lang="es-ES" sz="1600" dirty="0" err="1">
                <a:latin typeface="Calibri"/>
                <a:ea typeface="Calibri"/>
                <a:cs typeface="Calibri"/>
                <a:sym typeface="Calibri"/>
              </a:rPr>
              <a:t>crushes</a:t>
            </a:r>
            <a:r>
              <a:rPr lang="es-ES" sz="1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600" dirty="0" err="1">
                <a:latin typeface="Calibri"/>
                <a:ea typeface="Calibri"/>
                <a:cs typeface="Calibri"/>
                <a:sym typeface="Calibri"/>
              </a:rPr>
              <a:t>Lizard</a:t>
            </a:r>
            <a:endParaRPr lang="es-ES" sz="1600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90000"/>
              </a:lnSpc>
              <a:tabLst>
                <a:tab pos="360363" algn="l"/>
              </a:tabLst>
            </a:pPr>
            <a:r>
              <a:rPr lang="es-ES" sz="1600" dirty="0" err="1">
                <a:latin typeface="Calibri"/>
                <a:ea typeface="Calibri"/>
                <a:cs typeface="Calibri"/>
                <a:sym typeface="Calibri"/>
              </a:rPr>
              <a:t>Lizard</a:t>
            </a:r>
            <a:r>
              <a:rPr lang="es-ES" sz="1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600" dirty="0" err="1">
                <a:latin typeface="Calibri"/>
                <a:ea typeface="Calibri"/>
                <a:cs typeface="Calibri"/>
                <a:sym typeface="Calibri"/>
              </a:rPr>
              <a:t>poisons</a:t>
            </a:r>
            <a:r>
              <a:rPr lang="es-ES" sz="1600" dirty="0">
                <a:latin typeface="Calibri"/>
                <a:ea typeface="Calibri"/>
                <a:cs typeface="Calibri"/>
                <a:sym typeface="Calibri"/>
              </a:rPr>
              <a:t> Spock</a:t>
            </a:r>
          </a:p>
          <a:p>
            <a:pPr lvl="0">
              <a:lnSpc>
                <a:spcPct val="90000"/>
              </a:lnSpc>
              <a:tabLst>
                <a:tab pos="360363" algn="l"/>
              </a:tabLst>
            </a:pPr>
            <a:r>
              <a:rPr lang="es-ES" sz="1600" dirty="0">
                <a:latin typeface="Calibri"/>
                <a:ea typeface="Calibri"/>
                <a:cs typeface="Calibri"/>
                <a:sym typeface="Calibri"/>
              </a:rPr>
              <a:t>Spock </a:t>
            </a:r>
            <a:r>
              <a:rPr lang="es-ES" sz="1600" dirty="0" err="1">
                <a:latin typeface="Calibri"/>
                <a:ea typeface="Calibri"/>
                <a:cs typeface="Calibri"/>
                <a:sym typeface="Calibri"/>
              </a:rPr>
              <a:t>smashes</a:t>
            </a:r>
            <a:r>
              <a:rPr lang="es-ES" sz="1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600" dirty="0" err="1">
                <a:latin typeface="Calibri"/>
                <a:ea typeface="Calibri"/>
                <a:cs typeface="Calibri"/>
                <a:sym typeface="Calibri"/>
              </a:rPr>
              <a:t>Scissors</a:t>
            </a:r>
            <a:endParaRPr lang="es-ES" sz="1600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90000"/>
              </a:lnSpc>
              <a:tabLst>
                <a:tab pos="360363" algn="l"/>
              </a:tabLst>
            </a:pPr>
            <a:endParaRPr lang="es-ES" sz="1600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90000"/>
              </a:lnSpc>
              <a:tabLst>
                <a:tab pos="360363" algn="l"/>
              </a:tabLst>
            </a:pPr>
            <a:r>
              <a:rPr lang="es-ES" sz="1600" dirty="0" err="1">
                <a:latin typeface="Calibri"/>
                <a:ea typeface="Calibri"/>
                <a:cs typeface="Calibri"/>
                <a:sym typeface="Calibri"/>
              </a:rPr>
              <a:t>Scissors</a:t>
            </a:r>
            <a:r>
              <a:rPr lang="es-ES" sz="1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600" dirty="0" err="1">
                <a:latin typeface="Calibri"/>
                <a:ea typeface="Calibri"/>
                <a:cs typeface="Calibri"/>
                <a:sym typeface="Calibri"/>
              </a:rPr>
              <a:t>decapitates</a:t>
            </a:r>
            <a:r>
              <a:rPr lang="es-ES" sz="1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600" dirty="0" err="1">
                <a:latin typeface="Calibri"/>
                <a:ea typeface="Calibri"/>
                <a:cs typeface="Calibri"/>
                <a:sym typeface="Calibri"/>
              </a:rPr>
              <a:t>Lizard</a:t>
            </a:r>
            <a:endParaRPr lang="es-ES" sz="1600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90000"/>
              </a:lnSpc>
              <a:tabLst>
                <a:tab pos="360363" algn="l"/>
              </a:tabLst>
            </a:pPr>
            <a:r>
              <a:rPr lang="es-ES" sz="1600" dirty="0" err="1">
                <a:latin typeface="Calibri"/>
                <a:ea typeface="Calibri"/>
                <a:cs typeface="Calibri"/>
                <a:sym typeface="Calibri"/>
              </a:rPr>
              <a:t>Lizard</a:t>
            </a:r>
            <a:r>
              <a:rPr lang="es-ES" sz="1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600" dirty="0" err="1">
                <a:latin typeface="Calibri"/>
                <a:ea typeface="Calibri"/>
                <a:cs typeface="Calibri"/>
                <a:sym typeface="Calibri"/>
              </a:rPr>
              <a:t>eats</a:t>
            </a:r>
            <a:r>
              <a:rPr lang="es-ES" sz="1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600" dirty="0" err="1">
                <a:latin typeface="Calibri"/>
                <a:ea typeface="Calibri"/>
                <a:cs typeface="Calibri"/>
                <a:sym typeface="Calibri"/>
              </a:rPr>
              <a:t>paper</a:t>
            </a:r>
            <a:endParaRPr lang="es-ES" sz="1600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90000"/>
              </a:lnSpc>
              <a:tabLst>
                <a:tab pos="360363" algn="l"/>
              </a:tabLst>
            </a:pPr>
            <a:r>
              <a:rPr lang="es-ES" sz="1600" dirty="0" err="1">
                <a:latin typeface="Calibri"/>
                <a:ea typeface="Calibri"/>
                <a:cs typeface="Calibri"/>
                <a:sym typeface="Calibri"/>
              </a:rPr>
              <a:t>Paper</a:t>
            </a:r>
            <a:r>
              <a:rPr lang="es-ES" sz="1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600" dirty="0" err="1">
                <a:latin typeface="Calibri"/>
                <a:ea typeface="Calibri"/>
                <a:cs typeface="Calibri"/>
                <a:sym typeface="Calibri"/>
              </a:rPr>
              <a:t>disproves</a:t>
            </a:r>
            <a:r>
              <a:rPr lang="es-ES" sz="1600" dirty="0">
                <a:latin typeface="Calibri"/>
                <a:ea typeface="Calibri"/>
                <a:cs typeface="Calibri"/>
                <a:sym typeface="Calibri"/>
              </a:rPr>
              <a:t> Spock</a:t>
            </a:r>
          </a:p>
          <a:p>
            <a:pPr lvl="0">
              <a:lnSpc>
                <a:spcPct val="90000"/>
              </a:lnSpc>
              <a:tabLst>
                <a:tab pos="360363" algn="l"/>
              </a:tabLst>
            </a:pPr>
            <a:r>
              <a:rPr lang="es-ES" sz="1600" dirty="0">
                <a:latin typeface="Calibri"/>
                <a:ea typeface="Calibri"/>
                <a:cs typeface="Calibri"/>
                <a:sym typeface="Calibri"/>
              </a:rPr>
              <a:t>Spock </a:t>
            </a:r>
            <a:r>
              <a:rPr lang="es-ES" sz="1600" dirty="0" err="1">
                <a:latin typeface="Calibri"/>
                <a:ea typeface="Calibri"/>
                <a:cs typeface="Calibri"/>
                <a:sym typeface="Calibri"/>
              </a:rPr>
              <a:t>vaporizes</a:t>
            </a:r>
            <a:r>
              <a:rPr lang="es-ES" sz="1600" dirty="0">
                <a:latin typeface="Calibri"/>
                <a:ea typeface="Calibri"/>
                <a:cs typeface="Calibri"/>
                <a:sym typeface="Calibri"/>
              </a:rPr>
              <a:t> Rock</a:t>
            </a:r>
          </a:p>
          <a:p>
            <a:pPr lvl="0">
              <a:lnSpc>
                <a:spcPct val="90000"/>
              </a:lnSpc>
              <a:tabLst>
                <a:tab pos="360363" algn="l"/>
              </a:tabLst>
            </a:pPr>
            <a:r>
              <a:rPr lang="es-ES" sz="1600" dirty="0">
                <a:latin typeface="Calibri"/>
                <a:ea typeface="Calibri"/>
                <a:cs typeface="Calibri"/>
                <a:sym typeface="Calibri"/>
              </a:rPr>
              <a:t>Rock </a:t>
            </a:r>
            <a:r>
              <a:rPr lang="es-ES" sz="1600" dirty="0" err="1">
                <a:latin typeface="Calibri"/>
                <a:ea typeface="Calibri"/>
                <a:cs typeface="Calibri"/>
                <a:sym typeface="Calibri"/>
              </a:rPr>
              <a:t>crushes</a:t>
            </a:r>
            <a:r>
              <a:rPr lang="es-ES" sz="1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600" dirty="0" err="1">
                <a:latin typeface="Calibri"/>
                <a:ea typeface="Calibri"/>
                <a:cs typeface="Calibri"/>
                <a:sym typeface="Calibri"/>
              </a:rPr>
              <a:t>Scissors</a:t>
            </a:r>
            <a:endParaRPr lang="es-ES" sz="1600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90000"/>
              </a:lnSpc>
              <a:tabLst>
                <a:tab pos="360363" algn="l"/>
              </a:tabLst>
            </a:pPr>
            <a:endParaRPr lang="es-ES" sz="1600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90000"/>
              </a:lnSpc>
              <a:tabLst>
                <a:tab pos="360363" algn="l"/>
              </a:tabLst>
            </a:pPr>
            <a:r>
              <a:rPr lang="en-US" sz="1600" i="1" dirty="0">
                <a:latin typeface="Calibri"/>
                <a:ea typeface="Calibri"/>
                <a:cs typeface="Calibri"/>
                <a:sym typeface="Calibri"/>
              </a:rPr>
              <a:t>It is always a draw because everyone choose "Spock"</a:t>
            </a:r>
            <a:endParaRPr lang="es-ES" sz="16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796136" y="4803998"/>
            <a:ext cx="32768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100" u="sng" dirty="0"/>
              <a:t>https://www.youtube.com/watch?v=iapcKVn7DdY</a:t>
            </a:r>
          </a:p>
        </p:txBody>
      </p:sp>
    </p:spTree>
    <p:extLst>
      <p:ext uri="{BB962C8B-B14F-4D97-AF65-F5344CB8AC3E}">
        <p14:creationId xmlns:p14="http://schemas.microsoft.com/office/powerpoint/2010/main" val="3347990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ctrTitle"/>
          </p:nvPr>
        </p:nvSpPr>
        <p:spPr>
          <a:xfrm>
            <a:off x="685800" y="2085798"/>
            <a:ext cx="7772400" cy="733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s" sz="4410" b="1" dirty="0">
                <a:solidFill>
                  <a:schemeClr val="lt1"/>
                </a:solidFill>
              </a:rPr>
              <a:t>Switch Statments</a:t>
            </a:r>
          </a:p>
        </p:txBody>
      </p:sp>
      <p:sp>
        <p:nvSpPr>
          <p:cNvPr id="170" name="Shape 170"/>
          <p:cNvSpPr txBox="1">
            <a:spLocks noGrp="1"/>
          </p:cNvSpPr>
          <p:nvPr>
            <p:ph type="subTitle" idx="1"/>
          </p:nvPr>
        </p:nvSpPr>
        <p:spPr>
          <a:xfrm>
            <a:off x="1371600" y="2798323"/>
            <a:ext cx="6400800" cy="534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s" dirty="0">
                <a:solidFill>
                  <a:srgbClr val="002060"/>
                </a:solidFill>
              </a:rPr>
              <a:t>Refactoring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4418"/>
            <a:ext cx="4572000" cy="51479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Shape 195"/>
          <p:cNvSpPr txBox="1">
            <a:spLocks noGrp="1"/>
          </p:cNvSpPr>
          <p:nvPr>
            <p:ph type="title"/>
          </p:nvPr>
        </p:nvSpPr>
        <p:spPr>
          <a:xfrm>
            <a:off x="1259632" y="195486"/>
            <a:ext cx="3156492" cy="153518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lvl="0" algn="r">
              <a:lnSpc>
                <a:spcPct val="90000"/>
              </a:lnSpc>
              <a:spcBef>
                <a:spcPct val="0"/>
              </a:spcBef>
              <a:buSzPct val="25000"/>
            </a:pPr>
            <a:r>
              <a:rPr lang="en-US" sz="11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Code Smell</a:t>
            </a:r>
            <a:br>
              <a:rPr lang="en-US" sz="11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1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Switch Statement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2" descr="https://refactoring.guru/images/refactoring/content/smells/switch-statements-0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60032" y="1343369"/>
            <a:ext cx="4094602" cy="245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827584" y="1707654"/>
            <a:ext cx="345638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hape 195"/>
          <p:cNvSpPr txBox="1">
            <a:spLocks/>
          </p:cNvSpPr>
          <p:nvPr/>
        </p:nvSpPr>
        <p:spPr>
          <a:xfrm>
            <a:off x="179512" y="2714626"/>
            <a:ext cx="4230283" cy="228601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algn="just">
              <a:lnSpc>
                <a:spcPct val="90000"/>
              </a:lnSpc>
              <a:spcBef>
                <a:spcPct val="0"/>
              </a:spcBef>
              <a:buSzPct val="25000"/>
            </a:pP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uso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operadores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100" kern="1200" dirty="0">
                <a:solidFill>
                  <a:srgbClr val="FFFFFF"/>
                </a:solidFill>
                <a:highlight>
                  <a:srgbClr val="808080"/>
                </a:highlight>
                <a:latin typeface="+mj-lt"/>
                <a:ea typeface="+mj-ea"/>
                <a:cs typeface="+mj-cs"/>
              </a:rPr>
              <a:t>switch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uno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sellos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distintivos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la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programación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orientada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objetos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buSzPct val="25000"/>
            </a:pPr>
            <a:endParaRPr lang="en-US" sz="1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just">
              <a:lnSpc>
                <a:spcPct val="90000"/>
              </a:lnSpc>
              <a:spcBef>
                <a:spcPct val="0"/>
              </a:spcBef>
              <a:buSzPct val="25000"/>
            </a:pP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problema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se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presenta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este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tipo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código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doble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 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buSzPct val="25000"/>
            </a:pPr>
            <a:endParaRPr lang="en-US" sz="1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just">
              <a:lnSpc>
                <a:spcPct val="90000"/>
              </a:lnSpc>
              <a:spcBef>
                <a:spcPct val="0"/>
              </a:spcBef>
              <a:buSzPct val="25000"/>
            </a:pP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Por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un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lado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dificulta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la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lectura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del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código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en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caso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existan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muchas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clausulas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100" kern="1200" dirty="0">
                <a:solidFill>
                  <a:srgbClr val="FFFFFF"/>
                </a:solidFill>
                <a:highlight>
                  <a:srgbClr val="808080"/>
                </a:highlight>
              </a:rPr>
              <a:t>switch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ya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obliga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al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desarrollador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memorizar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el stack de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las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clausulas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anteriores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buSzPct val="25000"/>
            </a:pPr>
            <a:endParaRPr lang="en-US" sz="1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just">
              <a:lnSpc>
                <a:spcPct val="90000"/>
              </a:lnSpc>
              <a:spcBef>
                <a:spcPct val="0"/>
              </a:spcBef>
              <a:buSzPct val="25000"/>
            </a:pP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Por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otro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lado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muy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frecuente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tenemos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un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operador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100" kern="1200" dirty="0">
                <a:solidFill>
                  <a:srgbClr val="FFFFFF"/>
                </a:solidFill>
                <a:highlight>
                  <a:srgbClr val="808080"/>
                </a:highlight>
              </a:rPr>
              <a:t>switch, </a:t>
            </a:r>
            <a:r>
              <a:rPr lang="en-US" sz="1100" kern="1200" dirty="0" err="1">
                <a:solidFill>
                  <a:srgbClr val="FFFFFF"/>
                </a:solidFill>
              </a:rPr>
              <a:t>ese</a:t>
            </a:r>
            <a:r>
              <a:rPr lang="en-US" sz="1100" kern="1200" dirty="0">
                <a:solidFill>
                  <a:srgbClr val="FFFFFF"/>
                </a:solidFill>
              </a:rPr>
              <a:t> </a:t>
            </a:r>
            <a:r>
              <a:rPr lang="en-US" sz="1100" kern="1200" dirty="0" err="1">
                <a:solidFill>
                  <a:srgbClr val="FFFFFF"/>
                </a:solidFill>
              </a:rPr>
              <a:t>operador</a:t>
            </a:r>
            <a:r>
              <a:rPr lang="en-US" sz="1100" kern="1200" dirty="0">
                <a:solidFill>
                  <a:srgbClr val="FFFFFF"/>
                </a:solidFill>
              </a:rPr>
              <a:t> </a:t>
            </a:r>
            <a:r>
              <a:rPr lang="en-US" sz="1100" kern="1200" dirty="0" err="1">
                <a:solidFill>
                  <a:srgbClr val="FFFFFF"/>
                </a:solidFill>
              </a:rPr>
              <a:t>esté</a:t>
            </a:r>
            <a:r>
              <a:rPr lang="en-US" sz="1100" kern="1200" dirty="0">
                <a:solidFill>
                  <a:srgbClr val="FFFFFF"/>
                </a:solidFill>
              </a:rPr>
              <a:t> </a:t>
            </a:r>
            <a:r>
              <a:rPr lang="en-US" sz="1100" kern="1200" dirty="0" err="1">
                <a:solidFill>
                  <a:srgbClr val="FFFFFF"/>
                </a:solidFill>
              </a:rPr>
              <a:t>repartido</a:t>
            </a:r>
            <a:r>
              <a:rPr lang="en-US" sz="1100" kern="1200" dirty="0">
                <a:solidFill>
                  <a:srgbClr val="FFFFFF"/>
                </a:solidFill>
              </a:rPr>
              <a:t> en </a:t>
            </a:r>
            <a:r>
              <a:rPr lang="en-US" sz="1100" kern="1200" dirty="0" err="1">
                <a:solidFill>
                  <a:srgbClr val="FFFFFF"/>
                </a:solidFill>
              </a:rPr>
              <a:t>más</a:t>
            </a:r>
            <a:r>
              <a:rPr lang="en-US" sz="1100" kern="1200" dirty="0">
                <a:solidFill>
                  <a:srgbClr val="FFFFFF"/>
                </a:solidFill>
              </a:rPr>
              <a:t> </a:t>
            </a:r>
            <a:r>
              <a:rPr lang="en-US" sz="1100" kern="1200" dirty="0" err="1">
                <a:solidFill>
                  <a:srgbClr val="FFFFFF"/>
                </a:solidFill>
              </a:rPr>
              <a:t>sitios</a:t>
            </a:r>
            <a:r>
              <a:rPr lang="en-US" sz="1100" kern="1200" dirty="0">
                <a:solidFill>
                  <a:srgbClr val="FFFFFF"/>
                </a:solidFill>
              </a:rPr>
              <a:t> del </a:t>
            </a:r>
            <a:r>
              <a:rPr lang="en-US" sz="1100" kern="1200" dirty="0" err="1">
                <a:solidFill>
                  <a:srgbClr val="FFFFFF"/>
                </a:solidFill>
              </a:rPr>
              <a:t>código</a:t>
            </a:r>
            <a:r>
              <a:rPr lang="en-US" sz="1100" kern="1200" dirty="0">
                <a:solidFill>
                  <a:srgbClr val="FFFFFF"/>
                </a:solidFill>
              </a:rPr>
              <a:t> 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y 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por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tanto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a la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hora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modificar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una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condición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deberemos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acordarnos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modificarlo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varias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veces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03306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457200" y="205976"/>
            <a:ext cx="8229600" cy="51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l">
              <a:buSzPct val="25000"/>
            </a:pPr>
            <a:r>
              <a:rPr lang="es-ES_tradnl" sz="3200" b="1" dirty="0" err="1">
                <a:solidFill>
                  <a:srgbClr val="00B0F0"/>
                </a:solidFill>
              </a:rPr>
              <a:t>Tip</a:t>
            </a:r>
            <a:r>
              <a:rPr lang="es-ES_tradnl" sz="3200" b="1" dirty="0">
                <a:solidFill>
                  <a:srgbClr val="00B0F0"/>
                </a:solidFill>
              </a:rPr>
              <a:t> #1. </a:t>
            </a:r>
            <a:r>
              <a:rPr lang="es-ES_tradnl" sz="3200" b="1" dirty="0" err="1">
                <a:solidFill>
                  <a:srgbClr val="00B0F0"/>
                </a:solidFill>
              </a:rPr>
              <a:t>Decompose</a:t>
            </a:r>
            <a:r>
              <a:rPr lang="es-ES_tradnl" sz="3200" b="1" dirty="0">
                <a:solidFill>
                  <a:srgbClr val="00B0F0"/>
                </a:solidFill>
              </a:rPr>
              <a:t> </a:t>
            </a:r>
            <a:r>
              <a:rPr lang="es-ES_tradnl" sz="3200" b="1" dirty="0" err="1">
                <a:solidFill>
                  <a:srgbClr val="00B0F0"/>
                </a:solidFill>
              </a:rPr>
              <a:t>Conditional</a:t>
            </a:r>
            <a:r>
              <a:rPr lang="es-ES_tradnl" sz="3200" b="1" dirty="0">
                <a:solidFill>
                  <a:srgbClr val="00B0F0"/>
                </a:solidFill>
              </a:rPr>
              <a:t> </a:t>
            </a:r>
            <a:r>
              <a:rPr lang="es-ES_tradnl" sz="1800" dirty="0">
                <a:solidFill>
                  <a:srgbClr val="00B0F0"/>
                </a:solidFill>
              </a:rPr>
              <a:t>(</a:t>
            </a:r>
            <a:r>
              <a:rPr lang="es-ES_tradnl" sz="1800" dirty="0" err="1">
                <a:solidFill>
                  <a:srgbClr val="00B0F0"/>
                </a:solidFill>
              </a:rPr>
              <a:t>Semantic</a:t>
            </a:r>
            <a:r>
              <a:rPr lang="es-ES_tradnl" sz="1800" dirty="0">
                <a:solidFill>
                  <a:srgbClr val="00B0F0"/>
                </a:solidFill>
              </a:rPr>
              <a:t>)</a:t>
            </a:r>
            <a:endParaRPr lang="es" sz="1200" dirty="0">
              <a:solidFill>
                <a:srgbClr val="00B0F0"/>
              </a:solidFill>
            </a:endParaRPr>
          </a:p>
        </p:txBody>
      </p:sp>
      <p:sp>
        <p:nvSpPr>
          <p:cNvPr id="196" name="Shape 196"/>
          <p:cNvSpPr txBox="1"/>
          <p:nvPr/>
        </p:nvSpPr>
        <p:spPr>
          <a:xfrm>
            <a:off x="179512" y="1114616"/>
            <a:ext cx="4248472" cy="217721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 rtl="0">
              <a:spcBef>
                <a:spcPts val="400"/>
              </a:spcBef>
              <a:buNone/>
              <a:tabLst>
                <a:tab pos="360363" algn="l"/>
              </a:tabLst>
            </a:pPr>
            <a:r>
              <a:rPr lang="es" sz="1800" b="1" u="sng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Problema</a:t>
            </a:r>
          </a:p>
          <a:p>
            <a:pPr lvl="0" rtl="0">
              <a:spcBef>
                <a:spcPts val="400"/>
              </a:spcBef>
              <a:buNone/>
              <a:tabLst>
                <a:tab pos="360363" algn="l"/>
              </a:tabLst>
            </a:pPr>
            <a:endParaRPr lang="es" sz="12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400"/>
              </a:spcBef>
              <a:buNone/>
              <a:tabLst>
                <a:tab pos="360363" algn="l"/>
              </a:tabLst>
            </a:pPr>
            <a:r>
              <a:rPr lang="es" sz="1200" dirty="0">
                <a:latin typeface="Calibri"/>
                <a:ea typeface="Calibri"/>
                <a:cs typeface="Calibri"/>
                <a:sym typeface="Calibri"/>
              </a:rPr>
              <a:t>Existe un condicional complejo con muchas condiciones difíciles de entender y retener.</a:t>
            </a:r>
          </a:p>
          <a:p>
            <a:pPr marL="171450" lvl="0" indent="-171450" rtl="0">
              <a:spcBef>
                <a:spcPts val="400"/>
              </a:spcBef>
              <a:buFont typeface="Arial" panose="020B0604020202020204" pitchFamily="34" charset="0"/>
              <a:buChar char="•"/>
              <a:tabLst>
                <a:tab pos="360363" algn="l"/>
              </a:tabLst>
            </a:pPr>
            <a:r>
              <a:rPr lang="es" sz="1200" dirty="0">
                <a:latin typeface="Calibri"/>
                <a:ea typeface="Calibri"/>
                <a:cs typeface="Calibri"/>
                <a:sym typeface="Calibri"/>
              </a:rPr>
              <a:t>Mientras estás ocupado averiguando lo que hace el código dentro del bloque, olvidas cual era la condición.</a:t>
            </a:r>
          </a:p>
          <a:p>
            <a:pPr marL="171450" lvl="0" indent="-171450" rtl="0">
              <a:spcBef>
                <a:spcPts val="400"/>
              </a:spcBef>
              <a:buFont typeface="Arial" panose="020B0604020202020204" pitchFamily="34" charset="0"/>
              <a:buChar char="•"/>
              <a:tabLst>
                <a:tab pos="360363" algn="l"/>
              </a:tabLst>
            </a:pPr>
            <a:r>
              <a:rPr lang="es" sz="1200" dirty="0">
                <a:latin typeface="Calibri"/>
                <a:ea typeface="Calibri"/>
                <a:cs typeface="Calibri"/>
                <a:sym typeface="Calibri"/>
              </a:rPr>
              <a:t>Mientras estás ocupado averiguando cual era la condición, olvidas lo que hace el código dentro del bloque.</a:t>
            </a:r>
            <a:endParaRPr lang="es-ES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363838"/>
            <a:ext cx="3638146" cy="1260000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rnd">
            <a:solidFill>
              <a:srgbClr val="00B0F0"/>
            </a:solidFill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000" y="3363838"/>
            <a:ext cx="3670800" cy="1260000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rnd">
            <a:solidFill>
              <a:srgbClr val="00B0F0"/>
            </a:solidFill>
          </a:ln>
          <a:effectLst/>
        </p:spPr>
      </p:pic>
      <p:sp>
        <p:nvSpPr>
          <p:cNvPr id="6" name="Shape 196"/>
          <p:cNvSpPr txBox="1"/>
          <p:nvPr/>
        </p:nvSpPr>
        <p:spPr>
          <a:xfrm>
            <a:off x="4727164" y="1114616"/>
            <a:ext cx="4248472" cy="18171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 rtl="0">
              <a:spcBef>
                <a:spcPts val="400"/>
              </a:spcBef>
              <a:buNone/>
              <a:tabLst>
                <a:tab pos="360363" algn="l"/>
              </a:tabLst>
            </a:pPr>
            <a:r>
              <a:rPr lang="es" sz="1800" b="1" u="sng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Solución</a:t>
            </a:r>
          </a:p>
          <a:p>
            <a:pPr lvl="0" rtl="0">
              <a:spcBef>
                <a:spcPts val="400"/>
              </a:spcBef>
              <a:buNone/>
              <a:tabLst>
                <a:tab pos="360363" algn="l"/>
              </a:tabLst>
            </a:pPr>
            <a:endParaRPr lang="es" sz="12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400"/>
              </a:spcBef>
              <a:buNone/>
              <a:tabLst>
                <a:tab pos="360363" algn="l"/>
              </a:tabLst>
            </a:pPr>
            <a:r>
              <a:rPr lang="es" sz="1200" dirty="0">
                <a:latin typeface="Calibri"/>
                <a:ea typeface="Calibri"/>
                <a:cs typeface="Calibri"/>
                <a:sym typeface="Calibri"/>
              </a:rPr>
              <a:t>Descomponer las partes complicadas del condicional y separarlo en métodos diferentes: </a:t>
            </a:r>
            <a:r>
              <a:rPr lang="es" sz="1200" dirty="0"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condición</a:t>
            </a:r>
            <a:r>
              <a:rPr lang="es" sz="12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s" sz="1200" dirty="0"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then</a:t>
            </a:r>
            <a:r>
              <a:rPr lang="es" sz="1200" dirty="0"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s" sz="1200" dirty="0"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else</a:t>
            </a:r>
            <a:r>
              <a:rPr lang="es" sz="1200" dirty="0"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lvl="0" rtl="0">
              <a:spcBef>
                <a:spcPts val="400"/>
              </a:spcBef>
              <a:buNone/>
              <a:tabLst>
                <a:tab pos="360363" algn="l"/>
              </a:tabLst>
            </a:pPr>
            <a:r>
              <a:rPr lang="es" sz="1200" dirty="0">
                <a:latin typeface="Calibri"/>
                <a:ea typeface="Calibri"/>
                <a:cs typeface="Calibri"/>
                <a:sym typeface="Calibri"/>
              </a:rPr>
              <a:t>Al extraer el código a métodos correctamente nombrados, le estamos dando un valor semántico a las condiciones, facilitando la lectura.</a:t>
            </a:r>
          </a:p>
        </p:txBody>
      </p:sp>
      <p:sp>
        <p:nvSpPr>
          <p:cNvPr id="7" name="Rectangle 6"/>
          <p:cNvSpPr/>
          <p:nvPr/>
        </p:nvSpPr>
        <p:spPr>
          <a:xfrm>
            <a:off x="2505142" y="627534"/>
            <a:ext cx="41344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chemeClr val="accent4"/>
                </a:solidFill>
              </a:rPr>
              <a:t>(</a:t>
            </a:r>
            <a:r>
              <a:rPr lang="es-ES_tradnl" dirty="0" err="1">
                <a:solidFill>
                  <a:schemeClr val="accent4"/>
                </a:solidFill>
              </a:rPr>
              <a:t>Extract</a:t>
            </a:r>
            <a:r>
              <a:rPr lang="es-ES_tradnl" dirty="0">
                <a:solidFill>
                  <a:schemeClr val="accent4"/>
                </a:solidFill>
              </a:rPr>
              <a:t> </a:t>
            </a:r>
            <a:r>
              <a:rPr lang="es-ES_tradnl" dirty="0" err="1">
                <a:solidFill>
                  <a:schemeClr val="accent4"/>
                </a:solidFill>
              </a:rPr>
              <a:t>Method</a:t>
            </a:r>
            <a:r>
              <a:rPr lang="es-ES_tradnl" dirty="0">
                <a:solidFill>
                  <a:schemeClr val="accent4"/>
                </a:solidFill>
              </a:rPr>
              <a:t>, </a:t>
            </a:r>
            <a:r>
              <a:rPr lang="es-ES_tradnl" dirty="0" err="1">
                <a:solidFill>
                  <a:schemeClr val="accent4"/>
                </a:solidFill>
              </a:rPr>
              <a:t>Extract</a:t>
            </a:r>
            <a:r>
              <a:rPr lang="es-ES_tradnl" dirty="0">
                <a:solidFill>
                  <a:schemeClr val="accent4"/>
                </a:solidFill>
              </a:rPr>
              <a:t> Variable, Magic </a:t>
            </a:r>
            <a:r>
              <a:rPr lang="es-ES_tradnl" dirty="0" err="1">
                <a:solidFill>
                  <a:schemeClr val="accent4"/>
                </a:solidFill>
              </a:rPr>
              <a:t>Number</a:t>
            </a:r>
            <a:r>
              <a:rPr lang="es-ES_tradnl" dirty="0">
                <a:solidFill>
                  <a:schemeClr val="accent4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38233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457200" y="205976"/>
            <a:ext cx="8229600" cy="51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l">
              <a:buSzPct val="25000"/>
            </a:pPr>
            <a:r>
              <a:rPr lang="es-ES_tradnl" sz="3200" b="1" dirty="0" err="1">
                <a:solidFill>
                  <a:srgbClr val="00B0F0"/>
                </a:solidFill>
              </a:rPr>
              <a:t>Tip</a:t>
            </a:r>
            <a:r>
              <a:rPr lang="es-ES_tradnl" sz="3200" b="1" dirty="0">
                <a:solidFill>
                  <a:srgbClr val="00B0F0"/>
                </a:solidFill>
              </a:rPr>
              <a:t> #2. </a:t>
            </a:r>
            <a:r>
              <a:rPr lang="es-ES_tradnl" sz="3200" b="1" dirty="0" err="1">
                <a:solidFill>
                  <a:srgbClr val="00B0F0"/>
                </a:solidFill>
              </a:rPr>
              <a:t>Replace</a:t>
            </a:r>
            <a:r>
              <a:rPr lang="es-ES_tradnl" sz="3200" b="1" dirty="0">
                <a:solidFill>
                  <a:srgbClr val="00B0F0"/>
                </a:solidFill>
              </a:rPr>
              <a:t> </a:t>
            </a:r>
            <a:r>
              <a:rPr lang="es-ES_tradnl" sz="3200" b="1" dirty="0" err="1">
                <a:solidFill>
                  <a:srgbClr val="00B0F0"/>
                </a:solidFill>
              </a:rPr>
              <a:t>Conditional</a:t>
            </a:r>
            <a:r>
              <a:rPr lang="es-ES_tradnl" sz="3200" b="1" dirty="0">
                <a:solidFill>
                  <a:srgbClr val="00B0F0"/>
                </a:solidFill>
              </a:rPr>
              <a:t> </a:t>
            </a:r>
            <a:r>
              <a:rPr lang="es-ES_tradnl" sz="3200" b="1" dirty="0" err="1">
                <a:solidFill>
                  <a:srgbClr val="00B0F0"/>
                </a:solidFill>
              </a:rPr>
              <a:t>with</a:t>
            </a:r>
            <a:r>
              <a:rPr lang="es-ES_tradnl" sz="3200" b="1" dirty="0">
                <a:solidFill>
                  <a:srgbClr val="00B0F0"/>
                </a:solidFill>
              </a:rPr>
              <a:t> </a:t>
            </a:r>
            <a:r>
              <a:rPr lang="es-ES_tradnl" sz="3200" b="1" dirty="0" err="1">
                <a:solidFill>
                  <a:srgbClr val="00B0F0"/>
                </a:solidFill>
              </a:rPr>
              <a:t>Guard</a:t>
            </a:r>
            <a:r>
              <a:rPr lang="es-ES_tradnl" sz="3200" b="1" dirty="0">
                <a:solidFill>
                  <a:srgbClr val="00B0F0"/>
                </a:solidFill>
              </a:rPr>
              <a:t> </a:t>
            </a:r>
            <a:r>
              <a:rPr lang="es-ES_tradnl" sz="3200" b="1" dirty="0" err="1">
                <a:solidFill>
                  <a:srgbClr val="00B0F0"/>
                </a:solidFill>
              </a:rPr>
              <a:t>Clauses</a:t>
            </a:r>
            <a:endParaRPr lang="es" sz="1200" dirty="0">
              <a:solidFill>
                <a:srgbClr val="00B0F0"/>
              </a:solidFill>
            </a:endParaRPr>
          </a:p>
        </p:txBody>
      </p:sp>
      <p:sp>
        <p:nvSpPr>
          <p:cNvPr id="196" name="Shape 196"/>
          <p:cNvSpPr txBox="1"/>
          <p:nvPr/>
        </p:nvSpPr>
        <p:spPr>
          <a:xfrm>
            <a:off x="179512" y="1114616"/>
            <a:ext cx="4248472" cy="217721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 rtl="0">
              <a:spcBef>
                <a:spcPts val="400"/>
              </a:spcBef>
              <a:buNone/>
              <a:tabLst>
                <a:tab pos="360363" algn="l"/>
              </a:tabLst>
            </a:pPr>
            <a:r>
              <a:rPr lang="es" sz="1800" b="1" u="sng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Problema</a:t>
            </a:r>
          </a:p>
          <a:p>
            <a:pPr lvl="0" rtl="0">
              <a:spcBef>
                <a:spcPts val="400"/>
              </a:spcBef>
              <a:buNone/>
              <a:tabLst>
                <a:tab pos="360363" algn="l"/>
              </a:tabLst>
            </a:pPr>
            <a:endParaRPr lang="es" sz="12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400"/>
              </a:spcBef>
              <a:buNone/>
              <a:tabLst>
                <a:tab pos="360363" algn="l"/>
              </a:tabLst>
            </a:pPr>
            <a:r>
              <a:rPr lang="es" sz="1200" dirty="0">
                <a:latin typeface="Calibri"/>
                <a:ea typeface="Calibri"/>
                <a:cs typeface="Calibri"/>
                <a:sym typeface="Calibri"/>
              </a:rPr>
              <a:t>Existen muchos condicionales anidados y es dificil seguir el flujo normal de ejecución.</a:t>
            </a:r>
          </a:p>
        </p:txBody>
      </p:sp>
      <p:sp>
        <p:nvSpPr>
          <p:cNvPr id="6" name="Shape 196"/>
          <p:cNvSpPr txBox="1"/>
          <p:nvPr/>
        </p:nvSpPr>
        <p:spPr>
          <a:xfrm>
            <a:off x="4727164" y="1114616"/>
            <a:ext cx="4248472" cy="18171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 rtl="0">
              <a:spcBef>
                <a:spcPts val="400"/>
              </a:spcBef>
              <a:buNone/>
              <a:tabLst>
                <a:tab pos="360363" algn="l"/>
              </a:tabLst>
            </a:pPr>
            <a:r>
              <a:rPr lang="es" sz="1800" b="1" u="sng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Solución</a:t>
            </a:r>
          </a:p>
          <a:p>
            <a:pPr lvl="0" rtl="0">
              <a:spcBef>
                <a:spcPts val="400"/>
              </a:spcBef>
              <a:buNone/>
              <a:tabLst>
                <a:tab pos="360363" algn="l"/>
              </a:tabLst>
            </a:pPr>
            <a:endParaRPr lang="es" sz="12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400"/>
              </a:spcBef>
              <a:buNone/>
              <a:tabLst>
                <a:tab pos="360363" algn="l"/>
              </a:tabLst>
            </a:pPr>
            <a:r>
              <a:rPr lang="es" sz="1200" dirty="0">
                <a:latin typeface="Calibri"/>
                <a:ea typeface="Calibri"/>
                <a:cs typeface="Calibri"/>
                <a:sym typeface="Calibri"/>
              </a:rPr>
              <a:t>Identificar las cláusulas de guarda que conducen a un punto terminal (excepción o devolución inmediata de valor). </a:t>
            </a:r>
          </a:p>
          <a:p>
            <a:pPr lvl="0" rtl="0">
              <a:spcBef>
                <a:spcPts val="400"/>
              </a:spcBef>
              <a:buNone/>
              <a:tabLst>
                <a:tab pos="360363" algn="l"/>
              </a:tabLst>
            </a:pPr>
            <a:r>
              <a:rPr lang="es" sz="1200" dirty="0">
                <a:latin typeface="Calibri"/>
                <a:ea typeface="Calibri"/>
                <a:cs typeface="Calibri"/>
                <a:sym typeface="Calibri"/>
              </a:rPr>
              <a:t>Reorganizar el código con el objetivo de “aplanar” la estructura de código.</a:t>
            </a:r>
          </a:p>
          <a:p>
            <a:pPr marL="171450" lvl="0" indent="-171450" rtl="0">
              <a:spcBef>
                <a:spcPts val="400"/>
              </a:spcBef>
              <a:buClr>
                <a:srgbClr val="C00000"/>
              </a:buClr>
              <a:buFont typeface="Calibri" panose="020F0502020204030204" pitchFamily="34" charset="0"/>
              <a:buChar char="↓"/>
              <a:tabLst>
                <a:tab pos="360363" algn="l"/>
              </a:tabLst>
            </a:pPr>
            <a:r>
              <a:rPr lang="es" sz="1200" dirty="0">
                <a:latin typeface="Calibri"/>
                <a:ea typeface="Calibri"/>
                <a:cs typeface="Calibri"/>
                <a:sym typeface="Calibri"/>
              </a:rPr>
              <a:t>Se introduce más de un punto de “return”, pero se consigue un código más legible y más fácil de entender y modificar.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2952" b="2752"/>
          <a:stretch/>
        </p:blipFill>
        <p:spPr>
          <a:xfrm>
            <a:off x="983254" y="2203223"/>
            <a:ext cx="2640988" cy="2700000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rnd">
            <a:solidFill>
              <a:srgbClr val="00B0F0"/>
            </a:solidFill>
          </a:ln>
          <a:effectLst/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1867" b="19821"/>
          <a:stretch/>
        </p:blipFill>
        <p:spPr>
          <a:xfrm>
            <a:off x="5402706" y="3067223"/>
            <a:ext cx="2897387" cy="1836000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rnd">
            <a:solidFill>
              <a:srgbClr val="00B0F0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677703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457200" y="205976"/>
            <a:ext cx="8229600" cy="51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l">
              <a:buSzPct val="25000"/>
            </a:pPr>
            <a:r>
              <a:rPr lang="es-ES_tradnl" sz="3200" b="1" dirty="0" err="1">
                <a:solidFill>
                  <a:srgbClr val="00B0F0"/>
                </a:solidFill>
              </a:rPr>
              <a:t>Tip</a:t>
            </a:r>
            <a:r>
              <a:rPr lang="es-ES_tradnl" sz="3200" b="1" dirty="0">
                <a:solidFill>
                  <a:srgbClr val="00B0F0"/>
                </a:solidFill>
              </a:rPr>
              <a:t> #3. </a:t>
            </a:r>
            <a:r>
              <a:rPr lang="es-ES_tradnl" sz="3200" b="1" dirty="0" err="1">
                <a:solidFill>
                  <a:srgbClr val="00B0F0"/>
                </a:solidFill>
              </a:rPr>
              <a:t>Substitute</a:t>
            </a:r>
            <a:r>
              <a:rPr lang="es-ES_tradnl" sz="3200" b="1" dirty="0">
                <a:solidFill>
                  <a:srgbClr val="00B0F0"/>
                </a:solidFill>
              </a:rPr>
              <a:t> </a:t>
            </a:r>
            <a:r>
              <a:rPr lang="es-ES_tradnl" sz="3200" b="1" dirty="0" err="1">
                <a:solidFill>
                  <a:srgbClr val="00B0F0"/>
                </a:solidFill>
              </a:rPr>
              <a:t>Algorithm</a:t>
            </a:r>
            <a:endParaRPr lang="es" sz="1100" dirty="0">
              <a:solidFill>
                <a:srgbClr val="00B0F0"/>
              </a:solidFill>
            </a:endParaRPr>
          </a:p>
        </p:txBody>
      </p:sp>
      <p:sp>
        <p:nvSpPr>
          <p:cNvPr id="196" name="Shape 196"/>
          <p:cNvSpPr txBox="1"/>
          <p:nvPr/>
        </p:nvSpPr>
        <p:spPr>
          <a:xfrm>
            <a:off x="179512" y="1114616"/>
            <a:ext cx="4248472" cy="217721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 rtl="0">
              <a:spcBef>
                <a:spcPts val="400"/>
              </a:spcBef>
              <a:buNone/>
              <a:tabLst>
                <a:tab pos="360363" algn="l"/>
              </a:tabLst>
            </a:pPr>
            <a:r>
              <a:rPr lang="es" sz="1800" b="1" u="sng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Problema</a:t>
            </a:r>
          </a:p>
          <a:p>
            <a:pPr lvl="0" rtl="0">
              <a:spcBef>
                <a:spcPts val="400"/>
              </a:spcBef>
              <a:buNone/>
              <a:tabLst>
                <a:tab pos="360363" algn="l"/>
              </a:tabLst>
            </a:pPr>
            <a:endParaRPr lang="es" sz="12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400"/>
              </a:spcBef>
              <a:buNone/>
              <a:tabLst>
                <a:tab pos="360363" algn="l"/>
              </a:tabLst>
            </a:pPr>
            <a:r>
              <a:rPr lang="es" sz="1200" dirty="0">
                <a:latin typeface="Calibri"/>
                <a:ea typeface="Calibri"/>
                <a:cs typeface="Calibri"/>
                <a:sym typeface="Calibri"/>
              </a:rPr>
              <a:t>Existe una algoritmia clara entre la condición y lo que hace el bloque de código.</a:t>
            </a:r>
          </a:p>
        </p:txBody>
      </p:sp>
      <p:sp>
        <p:nvSpPr>
          <p:cNvPr id="6" name="Shape 196"/>
          <p:cNvSpPr txBox="1"/>
          <p:nvPr/>
        </p:nvSpPr>
        <p:spPr>
          <a:xfrm>
            <a:off x="4727164" y="1114616"/>
            <a:ext cx="4248472" cy="18171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 rtl="0">
              <a:spcBef>
                <a:spcPts val="400"/>
              </a:spcBef>
              <a:buNone/>
              <a:tabLst>
                <a:tab pos="360363" algn="l"/>
              </a:tabLst>
            </a:pPr>
            <a:r>
              <a:rPr lang="es" sz="1800" b="1" u="sng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Solución</a:t>
            </a:r>
          </a:p>
          <a:p>
            <a:pPr lvl="0" rtl="0">
              <a:spcBef>
                <a:spcPts val="400"/>
              </a:spcBef>
              <a:buNone/>
              <a:tabLst>
                <a:tab pos="360363" algn="l"/>
              </a:tabLst>
            </a:pPr>
            <a:endParaRPr lang="es" sz="12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400"/>
              </a:spcBef>
              <a:buNone/>
              <a:tabLst>
                <a:tab pos="360363" algn="l"/>
              </a:tabLst>
            </a:pPr>
            <a:r>
              <a:rPr lang="es" sz="1200" dirty="0">
                <a:latin typeface="Calibri"/>
                <a:ea typeface="Calibri"/>
                <a:cs typeface="Calibri"/>
                <a:sym typeface="Calibri"/>
              </a:rPr>
              <a:t>Tal vez existe un algoritmo que es mucho más simple y eficiente. En ese caso simplemente hay que reemplazar el algoritmo viejo por el nuevo.</a:t>
            </a:r>
          </a:p>
          <a:p>
            <a:pPr lvl="0" rtl="0">
              <a:spcBef>
                <a:spcPts val="400"/>
              </a:spcBef>
              <a:buNone/>
              <a:tabLst>
                <a:tab pos="360363" algn="l"/>
              </a:tabLst>
            </a:pPr>
            <a:r>
              <a:rPr lang="es" sz="1200" dirty="0">
                <a:latin typeface="Calibri"/>
                <a:ea typeface="Calibri"/>
                <a:cs typeface="Calibri"/>
                <a:sym typeface="Calibri"/>
              </a:rPr>
              <a:t>A veces también, ese algoritmo es incorporado en alguna librería o framework y se puede reemplazar el código viejo directamente.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48" y="2571750"/>
            <a:ext cx="3361800" cy="2340000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rnd">
            <a:solidFill>
              <a:srgbClr val="00B0F0"/>
            </a:solidFill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2489" b="23657"/>
          <a:stretch/>
        </p:blipFill>
        <p:spPr>
          <a:xfrm>
            <a:off x="5084127" y="3183558"/>
            <a:ext cx="3534546" cy="1728192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rnd">
            <a:solidFill>
              <a:srgbClr val="00B0F0"/>
            </a:solidFill>
          </a:ln>
          <a:effectLst/>
        </p:spPr>
      </p:pic>
      <p:sp>
        <p:nvSpPr>
          <p:cNvPr id="7" name="Rectangle 6"/>
          <p:cNvSpPr/>
          <p:nvPr/>
        </p:nvSpPr>
        <p:spPr>
          <a:xfrm>
            <a:off x="3530262" y="627534"/>
            <a:ext cx="20842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chemeClr val="accent4"/>
                </a:solidFill>
              </a:rPr>
              <a:t>(</a:t>
            </a:r>
            <a:r>
              <a:rPr lang="es-ES_tradnl" dirty="0" err="1">
                <a:solidFill>
                  <a:schemeClr val="accent4"/>
                </a:solidFill>
              </a:rPr>
              <a:t>Maps</a:t>
            </a:r>
            <a:r>
              <a:rPr lang="es-ES_tradnl" dirty="0">
                <a:solidFill>
                  <a:schemeClr val="accent4"/>
                </a:solidFill>
              </a:rPr>
              <a:t>, </a:t>
            </a:r>
            <a:r>
              <a:rPr lang="es-ES_tradnl" dirty="0" err="1">
                <a:solidFill>
                  <a:schemeClr val="accent4"/>
                </a:solidFill>
              </a:rPr>
              <a:t>Lists</a:t>
            </a:r>
            <a:r>
              <a:rPr lang="es-ES_tradnl" dirty="0">
                <a:solidFill>
                  <a:schemeClr val="accent4"/>
                </a:solidFill>
              </a:rPr>
              <a:t>, </a:t>
            </a:r>
            <a:r>
              <a:rPr lang="es-ES_tradnl" dirty="0" err="1">
                <a:solidFill>
                  <a:schemeClr val="accent4"/>
                </a:solidFill>
              </a:rPr>
              <a:t>Functions</a:t>
            </a:r>
            <a:r>
              <a:rPr lang="es-ES_tradnl" dirty="0">
                <a:solidFill>
                  <a:schemeClr val="accent4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2026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457200" y="205976"/>
            <a:ext cx="8229600" cy="51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l">
              <a:buSzPct val="25000"/>
            </a:pPr>
            <a:r>
              <a:rPr lang="es-ES_tradnl" sz="3200" b="1" dirty="0" err="1">
                <a:solidFill>
                  <a:srgbClr val="00B0F0"/>
                </a:solidFill>
              </a:rPr>
              <a:t>Tip</a:t>
            </a:r>
            <a:r>
              <a:rPr lang="es-ES_tradnl" sz="3200" b="1" dirty="0">
                <a:solidFill>
                  <a:srgbClr val="00B0F0"/>
                </a:solidFill>
              </a:rPr>
              <a:t> #4. </a:t>
            </a:r>
            <a:r>
              <a:rPr lang="es-ES_tradnl" sz="3200" b="1" dirty="0" err="1">
                <a:solidFill>
                  <a:srgbClr val="00B0F0"/>
                </a:solidFill>
              </a:rPr>
              <a:t>Replace</a:t>
            </a:r>
            <a:r>
              <a:rPr lang="es-ES_tradnl" sz="3200" b="1" dirty="0">
                <a:solidFill>
                  <a:srgbClr val="00B0F0"/>
                </a:solidFill>
              </a:rPr>
              <a:t> </a:t>
            </a:r>
            <a:r>
              <a:rPr lang="es-ES_tradnl" sz="3200" b="1" dirty="0" err="1">
                <a:solidFill>
                  <a:srgbClr val="00B0F0"/>
                </a:solidFill>
              </a:rPr>
              <a:t>Conditional</a:t>
            </a:r>
            <a:r>
              <a:rPr lang="es-ES_tradnl" sz="3200" b="1" dirty="0">
                <a:solidFill>
                  <a:srgbClr val="00B0F0"/>
                </a:solidFill>
              </a:rPr>
              <a:t> </a:t>
            </a:r>
            <a:r>
              <a:rPr lang="es-ES_tradnl" sz="3200" b="1" dirty="0" err="1">
                <a:solidFill>
                  <a:srgbClr val="00B0F0"/>
                </a:solidFill>
              </a:rPr>
              <a:t>with</a:t>
            </a:r>
            <a:r>
              <a:rPr lang="es-ES_tradnl" sz="3200" b="1" dirty="0">
                <a:solidFill>
                  <a:srgbClr val="00B0F0"/>
                </a:solidFill>
              </a:rPr>
              <a:t> </a:t>
            </a:r>
            <a:r>
              <a:rPr lang="es-ES_tradnl" sz="3200" b="1" dirty="0" err="1">
                <a:solidFill>
                  <a:srgbClr val="00B0F0"/>
                </a:solidFill>
              </a:rPr>
              <a:t>Polymorphism</a:t>
            </a:r>
            <a:endParaRPr lang="es" sz="1100" dirty="0">
              <a:solidFill>
                <a:srgbClr val="00B0F0"/>
              </a:solidFill>
            </a:endParaRPr>
          </a:p>
        </p:txBody>
      </p:sp>
      <p:sp>
        <p:nvSpPr>
          <p:cNvPr id="196" name="Shape 196"/>
          <p:cNvSpPr txBox="1"/>
          <p:nvPr/>
        </p:nvSpPr>
        <p:spPr>
          <a:xfrm>
            <a:off x="179512" y="1114616"/>
            <a:ext cx="4248472" cy="16731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 rtl="0">
              <a:spcBef>
                <a:spcPts val="400"/>
              </a:spcBef>
              <a:buNone/>
              <a:tabLst>
                <a:tab pos="360363" algn="l"/>
              </a:tabLst>
            </a:pPr>
            <a:r>
              <a:rPr lang="es" sz="1800" b="1" u="sng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Problema</a:t>
            </a:r>
          </a:p>
          <a:p>
            <a:pPr lvl="0" rtl="0">
              <a:spcBef>
                <a:spcPts val="400"/>
              </a:spcBef>
              <a:buNone/>
              <a:tabLst>
                <a:tab pos="360363" algn="l"/>
              </a:tabLst>
            </a:pPr>
            <a:endParaRPr lang="es" sz="12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400"/>
              </a:spcBef>
              <a:buNone/>
              <a:tabLst>
                <a:tab pos="360363" algn="l"/>
              </a:tabLst>
            </a:pPr>
            <a:r>
              <a:rPr lang="es" sz="1200" dirty="0">
                <a:latin typeface="Calibri"/>
                <a:ea typeface="Calibri"/>
                <a:cs typeface="Calibri"/>
                <a:sym typeface="Calibri"/>
              </a:rPr>
              <a:t>Existe una condición que realiza una acción diferente dependiendo del tipo de objeto o de las propiedades. Se trata de un switch ‘</a:t>
            </a:r>
            <a:r>
              <a:rPr lang="es" sz="1200" dirty="0"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selector</a:t>
            </a:r>
            <a:r>
              <a:rPr lang="es" sz="1200" dirty="0">
                <a:latin typeface="Calibri"/>
                <a:ea typeface="Calibri"/>
                <a:cs typeface="Calibri"/>
                <a:sym typeface="Calibri"/>
              </a:rPr>
              <a:t>’.</a:t>
            </a:r>
          </a:p>
          <a:p>
            <a:pPr lvl="0" rtl="0">
              <a:spcBef>
                <a:spcPts val="400"/>
              </a:spcBef>
              <a:buNone/>
              <a:tabLst>
                <a:tab pos="360363" algn="l"/>
              </a:tabLst>
            </a:pPr>
            <a:r>
              <a:rPr lang="es" sz="1200" dirty="0">
                <a:latin typeface="Calibri"/>
                <a:ea typeface="Calibri"/>
                <a:cs typeface="Calibri"/>
                <a:sym typeface="Calibri"/>
              </a:rPr>
              <a:t>Si aparece una nueva propiedad o tipo de objeto, se debe buscar y cambiar en cada una de las apariciones de este ‘selector.</a:t>
            </a:r>
          </a:p>
        </p:txBody>
      </p:sp>
      <p:sp>
        <p:nvSpPr>
          <p:cNvPr id="6" name="Shape 196"/>
          <p:cNvSpPr txBox="1"/>
          <p:nvPr/>
        </p:nvSpPr>
        <p:spPr>
          <a:xfrm>
            <a:off x="4727164" y="1114616"/>
            <a:ext cx="4248472" cy="18171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 rtl="0">
              <a:spcBef>
                <a:spcPts val="400"/>
              </a:spcBef>
              <a:buNone/>
              <a:tabLst>
                <a:tab pos="360363" algn="l"/>
              </a:tabLst>
            </a:pPr>
            <a:r>
              <a:rPr lang="es" sz="1800" b="1" u="sng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Solución</a:t>
            </a:r>
          </a:p>
          <a:p>
            <a:pPr lvl="0" rtl="0">
              <a:spcBef>
                <a:spcPts val="400"/>
              </a:spcBef>
              <a:buNone/>
              <a:tabLst>
                <a:tab pos="360363" algn="l"/>
              </a:tabLst>
            </a:pPr>
            <a:endParaRPr lang="es" sz="12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400"/>
              </a:spcBef>
              <a:buNone/>
              <a:tabLst>
                <a:tab pos="360363" algn="l"/>
              </a:tabLst>
            </a:pPr>
            <a:r>
              <a:rPr lang="es" sz="1200" dirty="0">
                <a:latin typeface="Calibri"/>
                <a:ea typeface="Calibri"/>
                <a:cs typeface="Calibri"/>
                <a:sym typeface="Calibri"/>
              </a:rPr>
              <a:t>Crear subclases que coincidan con las ramas del condicional.</a:t>
            </a:r>
          </a:p>
          <a:p>
            <a:pPr lvl="0" rtl="0">
              <a:spcBef>
                <a:spcPts val="400"/>
              </a:spcBef>
              <a:buNone/>
              <a:tabLst>
                <a:tab pos="360363" algn="l"/>
              </a:tabLst>
            </a:pPr>
            <a:r>
              <a:rPr lang="es" sz="1200" dirty="0">
                <a:latin typeface="Calibri"/>
                <a:ea typeface="Calibri"/>
                <a:cs typeface="Calibri"/>
                <a:sym typeface="Calibri"/>
              </a:rPr>
              <a:t>En cada clase crear un método compartido (por interface) y mover el código de la rama correspondiente al nuevo método.</a:t>
            </a:r>
          </a:p>
          <a:p>
            <a:pPr lvl="0" rtl="0">
              <a:spcBef>
                <a:spcPts val="400"/>
              </a:spcBef>
              <a:buNone/>
              <a:tabLst>
                <a:tab pos="360363" algn="l"/>
              </a:tabLst>
            </a:pPr>
            <a:r>
              <a:rPr lang="es" sz="1200" dirty="0">
                <a:latin typeface="Calibri"/>
                <a:ea typeface="Calibri"/>
                <a:cs typeface="Calibri"/>
                <a:sym typeface="Calibri"/>
              </a:rPr>
              <a:t>Si aparece una nueva propiedad o tipo de objeto, simplemente añada una nueva subclase con su implementación.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37723"/>
          <a:stretch/>
        </p:blipFill>
        <p:spPr>
          <a:xfrm>
            <a:off x="662150" y="2859782"/>
            <a:ext cx="3283195" cy="2160240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rnd">
            <a:solidFill>
              <a:srgbClr val="00B0F0"/>
            </a:solidFill>
          </a:ln>
          <a:effectLst/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87672" r="54161"/>
          <a:stretch/>
        </p:blipFill>
        <p:spPr>
          <a:xfrm>
            <a:off x="7740854" y="2931790"/>
            <a:ext cx="1135920" cy="324000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rnd">
            <a:solidFill>
              <a:srgbClr val="00B0F0"/>
            </a:solidFill>
          </a:ln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r="49336" b="78355"/>
          <a:stretch/>
        </p:blipFill>
        <p:spPr>
          <a:xfrm>
            <a:off x="4849816" y="2931790"/>
            <a:ext cx="1350642" cy="612000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rnd">
            <a:solidFill>
              <a:srgbClr val="00B0F0"/>
            </a:solidFill>
          </a:ln>
          <a:effectLst/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21645" r="49336" b="56227"/>
          <a:stretch/>
        </p:blipFill>
        <p:spPr>
          <a:xfrm>
            <a:off x="7080271" y="3633902"/>
            <a:ext cx="1321166" cy="612000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rnd">
            <a:solidFill>
              <a:srgbClr val="00B0F0"/>
            </a:solidFill>
          </a:ln>
          <a:effectLst/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t="43430" b="35503"/>
          <a:stretch/>
        </p:blipFill>
        <p:spPr>
          <a:xfrm>
            <a:off x="4849816" y="4336014"/>
            <a:ext cx="2739004" cy="612000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rnd">
            <a:solidFill>
              <a:srgbClr val="00B0F0"/>
            </a:solidFill>
          </a:ln>
          <a:effectLst/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t="63250" r="21344" b="15249"/>
          <a:stretch/>
        </p:blipFill>
        <p:spPr>
          <a:xfrm>
            <a:off x="4849816" y="3633902"/>
            <a:ext cx="2110875" cy="612000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rnd">
            <a:solidFill>
              <a:srgbClr val="00B0F0"/>
            </a:solidFill>
          </a:ln>
          <a:effectLst/>
        </p:spPr>
      </p:pic>
      <p:sp>
        <p:nvSpPr>
          <p:cNvPr id="7" name="Rectangle 6"/>
          <p:cNvSpPr/>
          <p:nvPr/>
        </p:nvSpPr>
        <p:spPr>
          <a:xfrm>
            <a:off x="3201272" y="627534"/>
            <a:ext cx="27414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chemeClr val="accent4"/>
                </a:solidFill>
              </a:rPr>
              <a:t>(</a:t>
            </a:r>
            <a:r>
              <a:rPr lang="es-ES_tradnl" dirty="0" err="1">
                <a:solidFill>
                  <a:schemeClr val="accent4"/>
                </a:solidFill>
              </a:rPr>
              <a:t>State</a:t>
            </a:r>
            <a:r>
              <a:rPr lang="es-ES_tradnl" dirty="0">
                <a:solidFill>
                  <a:schemeClr val="accent4"/>
                </a:solidFill>
              </a:rPr>
              <a:t> </a:t>
            </a:r>
            <a:r>
              <a:rPr lang="es-ES_tradnl" dirty="0" err="1">
                <a:solidFill>
                  <a:schemeClr val="accent4"/>
                </a:solidFill>
              </a:rPr>
              <a:t>Pattern</a:t>
            </a:r>
            <a:r>
              <a:rPr lang="es-ES_tradnl" dirty="0">
                <a:solidFill>
                  <a:schemeClr val="accent4"/>
                </a:solidFill>
              </a:rPr>
              <a:t>, </a:t>
            </a:r>
            <a:r>
              <a:rPr lang="es-ES_tradnl" dirty="0" err="1">
                <a:solidFill>
                  <a:schemeClr val="accent4"/>
                </a:solidFill>
              </a:rPr>
              <a:t>Strategy</a:t>
            </a:r>
            <a:r>
              <a:rPr lang="es-ES_tradnl" dirty="0">
                <a:solidFill>
                  <a:schemeClr val="accent4"/>
                </a:solidFill>
              </a:rPr>
              <a:t> </a:t>
            </a:r>
            <a:r>
              <a:rPr lang="es-ES_tradnl" dirty="0" err="1">
                <a:solidFill>
                  <a:schemeClr val="accent4"/>
                </a:solidFill>
              </a:rPr>
              <a:t>Pattern</a:t>
            </a:r>
            <a:r>
              <a:rPr lang="es-ES_tradnl" dirty="0">
                <a:solidFill>
                  <a:schemeClr val="accent4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99610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0" y="-4417"/>
            <a:ext cx="4572000" cy="51479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Shape 195"/>
          <p:cNvSpPr txBox="1">
            <a:spLocks noGrp="1"/>
          </p:cNvSpPr>
          <p:nvPr>
            <p:ph type="title"/>
          </p:nvPr>
        </p:nvSpPr>
        <p:spPr>
          <a:xfrm>
            <a:off x="5831632" y="195487"/>
            <a:ext cx="3156492" cy="153518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lvl="0" algn="r">
              <a:lnSpc>
                <a:spcPct val="90000"/>
              </a:lnSpc>
              <a:spcBef>
                <a:spcPct val="0"/>
              </a:spcBef>
              <a:buSzPct val="25000"/>
            </a:pPr>
            <a:r>
              <a:rPr lang="en-US" sz="11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Code Smell</a:t>
            </a:r>
            <a:br>
              <a:rPr lang="en-US" sz="11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1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Switch Statement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399584" y="1707655"/>
            <a:ext cx="345638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hape 195"/>
          <p:cNvSpPr txBox="1">
            <a:spLocks/>
          </p:cNvSpPr>
          <p:nvPr/>
        </p:nvSpPr>
        <p:spPr>
          <a:xfrm>
            <a:off x="4751512" y="2715766"/>
            <a:ext cx="4230283" cy="230425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algn="just">
              <a:lnSpc>
                <a:spcPct val="90000"/>
              </a:lnSpc>
              <a:spcBef>
                <a:spcPct val="0"/>
              </a:spcBef>
              <a:buSzPct val="25000"/>
            </a:pP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Hemos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conseguido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tener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el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código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más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organizado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más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legible y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por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tanto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más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fácil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entender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y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modificar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buSzPct val="25000"/>
            </a:pP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Además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muy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probable que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hayamos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disminuido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el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código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duplicado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buSzPct val="25000"/>
            </a:pPr>
            <a:endParaRPr lang="en-US" sz="1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just">
              <a:lnSpc>
                <a:spcPct val="90000"/>
              </a:lnSpc>
              <a:spcBef>
                <a:spcPct val="0"/>
              </a:spcBef>
              <a:buSzPct val="25000"/>
            </a:pPr>
            <a:endParaRPr lang="en-US" sz="1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just">
              <a:lnSpc>
                <a:spcPct val="90000"/>
              </a:lnSpc>
              <a:spcBef>
                <a:spcPct val="0"/>
              </a:spcBef>
              <a:buSzPct val="25000"/>
            </a:pPr>
            <a:r>
              <a:rPr lang="en-US" sz="1100" b="1" u="sng" kern="1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Excepciones</a:t>
            </a:r>
            <a:endParaRPr lang="en-US" sz="1100" b="1" u="sng" kern="1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algn="just">
              <a:lnSpc>
                <a:spcPct val="90000"/>
              </a:lnSpc>
              <a:spcBef>
                <a:spcPct val="0"/>
              </a:spcBef>
              <a:buSzPct val="25000"/>
            </a:pP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Cuando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un </a:t>
            </a:r>
            <a:r>
              <a:rPr lang="en-US" sz="1100" kern="1200" dirty="0">
                <a:solidFill>
                  <a:srgbClr val="FFFFFF"/>
                </a:solidFill>
                <a:highlight>
                  <a:srgbClr val="808080"/>
                </a:highlight>
                <a:latin typeface="+mj-lt"/>
                <a:ea typeface="+mj-ea"/>
                <a:cs typeface="+mj-cs"/>
              </a:rPr>
              <a:t>switch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realiza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acciones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muy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simples y no se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repite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el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código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no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necesario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refactorizar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profundidad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buSzPct val="25000"/>
            </a:pPr>
            <a:endParaRPr lang="en-US" sz="1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just">
              <a:lnSpc>
                <a:spcPct val="90000"/>
              </a:lnSpc>
              <a:spcBef>
                <a:spcPct val="0"/>
              </a:spcBef>
              <a:buSzPct val="25000"/>
            </a:pP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menudo,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operadores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100" kern="1200" dirty="0">
                <a:solidFill>
                  <a:srgbClr val="FFFFFF"/>
                </a:solidFill>
                <a:highlight>
                  <a:srgbClr val="808080"/>
                </a:highlight>
              </a:rPr>
              <a:t>switch</a:t>
            </a:r>
            <a:r>
              <a:rPr lang="en-US" sz="1100" kern="1200" dirty="0">
                <a:solidFill>
                  <a:srgbClr val="FFFFFF"/>
                </a:solidFill>
              </a:rPr>
              <a:t> 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utilizan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patrones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‘Factory Method’ o ‘Abstract Factory’, para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seleccionar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la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clase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 </a:t>
            </a:r>
            <a:r>
              <a:rPr lang="en-US" sz="1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crear</a:t>
            </a:r>
            <a:r>
              <a:rPr lang="en-US" sz="1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52" name="Picture 4" descr="https://refactoring.guru/images/refactoring/content/smells/switch-statements-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20" y="1347750"/>
            <a:ext cx="4080000" cy="24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644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Shape 233" descr="Logotype-Vertica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1001" y="1331574"/>
            <a:ext cx="3070549" cy="2480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ctrTitle"/>
          </p:nvPr>
        </p:nvSpPr>
        <p:spPr>
          <a:xfrm>
            <a:off x="685800" y="2085798"/>
            <a:ext cx="7772400" cy="733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s" sz="4410" b="1" dirty="0">
                <a:solidFill>
                  <a:schemeClr val="lt1"/>
                </a:solidFill>
              </a:rPr>
              <a:t>Aclaraciones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457200" y="205976"/>
            <a:ext cx="8229600" cy="51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l">
              <a:buSzPct val="25000"/>
            </a:pPr>
            <a:r>
              <a:rPr lang="es-ES_tradnl" sz="3200" b="1" dirty="0">
                <a:solidFill>
                  <a:srgbClr val="00B0F0"/>
                </a:solidFill>
              </a:rPr>
              <a:t>Aclaraciones sobre la anterior sesión</a:t>
            </a:r>
            <a:endParaRPr lang="es" sz="1200" dirty="0">
              <a:solidFill>
                <a:srgbClr val="00B0F0"/>
              </a:solidFill>
            </a:endParaRPr>
          </a:p>
        </p:txBody>
      </p:sp>
      <p:sp>
        <p:nvSpPr>
          <p:cNvPr id="196" name="Shape 196"/>
          <p:cNvSpPr txBox="1"/>
          <p:nvPr/>
        </p:nvSpPr>
        <p:spPr>
          <a:xfrm>
            <a:off x="457200" y="970600"/>
            <a:ext cx="8229600" cy="399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spcBef>
                <a:spcPts val="400"/>
              </a:spcBef>
              <a:buNone/>
              <a:tabLst>
                <a:tab pos="360363" algn="l"/>
              </a:tabLst>
            </a:pPr>
            <a:r>
              <a:rPr lang="es" sz="2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 que se explica está e</a:t>
            </a:r>
            <a:r>
              <a:rPr lang="es" sz="2800" dirty="0">
                <a:latin typeface="Calibri"/>
                <a:ea typeface="Calibri"/>
                <a:cs typeface="Calibri"/>
                <a:sym typeface="Calibri"/>
              </a:rPr>
              <a:t>xagerado:</a:t>
            </a:r>
          </a:p>
          <a:p>
            <a:pPr lvl="2">
              <a:spcBef>
                <a:spcPts val="400"/>
              </a:spcBef>
              <a:buFont typeface="Arial" pitchFamily="34" charset="0"/>
              <a:buChar char="•"/>
              <a:tabLst>
                <a:tab pos="360363" algn="l"/>
              </a:tabLst>
            </a:pPr>
            <a:r>
              <a:rPr lang="es" sz="2400" dirty="0">
                <a:latin typeface="Calibri"/>
                <a:ea typeface="Calibri"/>
                <a:cs typeface="Calibri"/>
                <a:sym typeface="Calibri"/>
              </a:rPr>
              <a:t> Switch case</a:t>
            </a:r>
          </a:p>
          <a:p>
            <a:pPr lvl="2">
              <a:spcBef>
                <a:spcPts val="400"/>
              </a:spcBef>
              <a:buFont typeface="Arial" pitchFamily="34" charset="0"/>
              <a:buChar char="•"/>
              <a:tabLst>
                <a:tab pos="360363" algn="l"/>
              </a:tabLst>
            </a:pPr>
            <a:r>
              <a:rPr lang="es" sz="2400" dirty="0">
                <a:latin typeface="Calibri"/>
                <a:ea typeface="Calibri"/>
                <a:cs typeface="Calibri"/>
                <a:sym typeface="Calibri"/>
              </a:rPr>
              <a:t> Comentarios en código</a:t>
            </a:r>
          </a:p>
          <a:p>
            <a:pPr lvl="2">
              <a:spcBef>
                <a:spcPts val="400"/>
              </a:spcBef>
              <a:buFont typeface="Arial" pitchFamily="34" charset="0"/>
              <a:buChar char="•"/>
              <a:tabLst>
                <a:tab pos="360363" algn="l"/>
              </a:tabLst>
            </a:pPr>
            <a:r>
              <a:rPr lang="e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Métodos largos</a:t>
            </a:r>
          </a:p>
          <a:p>
            <a:pPr lvl="2">
              <a:spcBef>
                <a:spcPts val="400"/>
              </a:spcBef>
              <a:buFont typeface="Arial" pitchFamily="34" charset="0"/>
              <a:buChar char="•"/>
              <a:tabLst>
                <a:tab pos="360363" algn="l"/>
              </a:tabLst>
            </a:pPr>
            <a:endParaRPr lang="es" sz="24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4126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457200" y="205976"/>
            <a:ext cx="8229600" cy="51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l">
              <a:buSzPct val="25000"/>
            </a:pPr>
            <a:r>
              <a:rPr lang="es-ES_tradnl" sz="3200" b="1" dirty="0">
                <a:solidFill>
                  <a:srgbClr val="00B0F0"/>
                </a:solidFill>
              </a:rPr>
              <a:t>Aclaraciones sobre la anterior sesión</a:t>
            </a:r>
            <a:endParaRPr lang="es" sz="1200" dirty="0">
              <a:solidFill>
                <a:srgbClr val="00B0F0"/>
              </a:solidFill>
            </a:endParaRPr>
          </a:p>
        </p:txBody>
      </p:sp>
      <p:sp>
        <p:nvSpPr>
          <p:cNvPr id="196" name="Shape 196"/>
          <p:cNvSpPr txBox="1"/>
          <p:nvPr/>
        </p:nvSpPr>
        <p:spPr>
          <a:xfrm>
            <a:off x="457200" y="970600"/>
            <a:ext cx="8229600" cy="399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spcBef>
                <a:spcPts val="400"/>
              </a:spcBef>
              <a:buNone/>
              <a:tabLst>
                <a:tab pos="360363" algn="l"/>
              </a:tabLst>
            </a:pPr>
            <a:r>
              <a:rPr lang="es" sz="2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 que se explica está e</a:t>
            </a:r>
            <a:r>
              <a:rPr lang="es" sz="2800" dirty="0">
                <a:latin typeface="Calibri"/>
                <a:ea typeface="Calibri"/>
                <a:cs typeface="Calibri"/>
                <a:sym typeface="Calibri"/>
              </a:rPr>
              <a:t>xagerado:</a:t>
            </a:r>
          </a:p>
          <a:p>
            <a:pPr lvl="2">
              <a:spcBef>
                <a:spcPts val="400"/>
              </a:spcBef>
              <a:buFont typeface="Arial" pitchFamily="34" charset="0"/>
              <a:buChar char="•"/>
              <a:tabLst>
                <a:tab pos="360363" algn="l"/>
              </a:tabLst>
            </a:pPr>
            <a:r>
              <a:rPr lang="es" sz="2400" dirty="0">
                <a:latin typeface="Calibri"/>
                <a:ea typeface="Calibri"/>
                <a:cs typeface="Calibri"/>
                <a:sym typeface="Calibri"/>
              </a:rPr>
              <a:t> Switch case</a:t>
            </a:r>
          </a:p>
          <a:p>
            <a:pPr lvl="2">
              <a:spcBef>
                <a:spcPts val="400"/>
              </a:spcBef>
              <a:buFont typeface="Arial" pitchFamily="34" charset="0"/>
              <a:buChar char="•"/>
              <a:tabLst>
                <a:tab pos="360363" algn="l"/>
              </a:tabLst>
            </a:pPr>
            <a:r>
              <a:rPr lang="es" sz="2400" dirty="0">
                <a:latin typeface="Calibri"/>
                <a:ea typeface="Calibri"/>
                <a:cs typeface="Calibri"/>
                <a:sym typeface="Calibri"/>
              </a:rPr>
              <a:t> Comentarios en código</a:t>
            </a:r>
          </a:p>
          <a:p>
            <a:pPr lvl="2">
              <a:spcBef>
                <a:spcPts val="400"/>
              </a:spcBef>
              <a:buFont typeface="Arial" pitchFamily="34" charset="0"/>
              <a:buChar char="•"/>
              <a:tabLst>
                <a:tab pos="360363" algn="l"/>
              </a:tabLst>
            </a:pPr>
            <a:r>
              <a:rPr lang="e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Métodos largos</a:t>
            </a:r>
          </a:p>
          <a:p>
            <a:pPr lvl="2">
              <a:spcBef>
                <a:spcPts val="400"/>
              </a:spcBef>
              <a:buFont typeface="Arial" pitchFamily="34" charset="0"/>
              <a:buChar char="•"/>
              <a:tabLst>
                <a:tab pos="360363" algn="l"/>
              </a:tabLst>
            </a:pPr>
            <a:endParaRPr lang="es"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322" y="1000114"/>
            <a:ext cx="2925037" cy="38366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31765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96"/>
          <p:cNvSpPr txBox="1"/>
          <p:nvPr/>
        </p:nvSpPr>
        <p:spPr>
          <a:xfrm>
            <a:off x="457200" y="483518"/>
            <a:ext cx="8229600" cy="439248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 rtl="0">
              <a:lnSpc>
                <a:spcPct val="90000"/>
              </a:lnSpc>
              <a:spcBef>
                <a:spcPts val="0"/>
              </a:spcBef>
              <a:buNone/>
            </a:pPr>
            <a:r>
              <a:rPr lang="es" sz="4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“Cambios en el código para hacerlo </a:t>
            </a:r>
            <a:r>
              <a:rPr lang="es" sz="48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más fácil de entender </a:t>
            </a:r>
            <a:r>
              <a:rPr lang="es" sz="4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 más barato de modificar, sin alterar su comportamiento observable”   </a:t>
            </a:r>
          </a:p>
          <a:p>
            <a:pPr lvl="0" algn="r" rtl="0">
              <a:lnSpc>
                <a:spcPct val="90000"/>
              </a:lnSpc>
              <a:spcBef>
                <a:spcPts val="0"/>
              </a:spcBef>
              <a:buNone/>
            </a:pPr>
            <a:r>
              <a:rPr lang="es" sz="4800" dirty="0">
                <a:latin typeface="Calibri"/>
                <a:ea typeface="Calibri"/>
                <a:cs typeface="Calibri"/>
                <a:sym typeface="Calibri"/>
              </a:rPr>
              <a:t>                       </a:t>
            </a:r>
          </a:p>
          <a:p>
            <a:pPr lvl="0" algn="r" rtl="0">
              <a:lnSpc>
                <a:spcPct val="90000"/>
              </a:lnSpc>
              <a:spcBef>
                <a:spcPts val="0"/>
              </a:spcBef>
              <a:buNone/>
            </a:pPr>
            <a:r>
              <a:rPr lang="es" sz="1800" dirty="0">
                <a:latin typeface="Calibri"/>
                <a:ea typeface="Calibri"/>
                <a:cs typeface="Calibri"/>
                <a:sym typeface="Calibri"/>
              </a:rPr>
              <a:t>- Martin Fowler -</a:t>
            </a:r>
            <a:endParaRPr lang="es"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1694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457200" y="205976"/>
            <a:ext cx="8229600" cy="51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l">
              <a:buSzPct val="25000"/>
            </a:pPr>
            <a:r>
              <a:rPr lang="es-ES_tradnl" sz="3200" b="1" dirty="0">
                <a:solidFill>
                  <a:srgbClr val="00B0F0"/>
                </a:solidFill>
              </a:rPr>
              <a:t>Aclaraciones sobre la anterior sesión</a:t>
            </a:r>
            <a:endParaRPr lang="es" sz="1200" dirty="0">
              <a:solidFill>
                <a:srgbClr val="00B0F0"/>
              </a:solidFill>
            </a:endParaRPr>
          </a:p>
        </p:txBody>
      </p:sp>
      <p:sp>
        <p:nvSpPr>
          <p:cNvPr id="196" name="Shape 196"/>
          <p:cNvSpPr txBox="1"/>
          <p:nvPr/>
        </p:nvSpPr>
        <p:spPr>
          <a:xfrm>
            <a:off x="457200" y="970600"/>
            <a:ext cx="8229600" cy="399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spcBef>
                <a:spcPts val="400"/>
              </a:spcBef>
              <a:buNone/>
              <a:tabLst>
                <a:tab pos="360363" algn="l"/>
              </a:tabLst>
            </a:pPr>
            <a:r>
              <a:rPr lang="es" sz="2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 que se explica está e</a:t>
            </a:r>
            <a:r>
              <a:rPr lang="es" sz="2800" dirty="0">
                <a:latin typeface="Calibri"/>
                <a:ea typeface="Calibri"/>
                <a:cs typeface="Calibri"/>
                <a:sym typeface="Calibri"/>
              </a:rPr>
              <a:t>xagerado:</a:t>
            </a:r>
          </a:p>
          <a:p>
            <a:pPr lvl="2">
              <a:spcBef>
                <a:spcPts val="400"/>
              </a:spcBef>
              <a:buFont typeface="Arial" pitchFamily="34" charset="0"/>
              <a:buChar char="•"/>
              <a:tabLst>
                <a:tab pos="360363" algn="l"/>
              </a:tabLst>
            </a:pPr>
            <a:r>
              <a:rPr lang="es" sz="2400" dirty="0">
                <a:latin typeface="Calibri"/>
                <a:ea typeface="Calibri"/>
                <a:cs typeface="Calibri"/>
                <a:sym typeface="Calibri"/>
              </a:rPr>
              <a:t> Switch case</a:t>
            </a:r>
          </a:p>
          <a:p>
            <a:pPr lvl="2">
              <a:spcBef>
                <a:spcPts val="400"/>
              </a:spcBef>
              <a:buFont typeface="Arial" pitchFamily="34" charset="0"/>
              <a:buChar char="•"/>
              <a:tabLst>
                <a:tab pos="360363" algn="l"/>
              </a:tabLst>
            </a:pPr>
            <a:r>
              <a:rPr lang="es" sz="2400" dirty="0">
                <a:latin typeface="Calibri"/>
                <a:ea typeface="Calibri"/>
                <a:cs typeface="Calibri"/>
                <a:sym typeface="Calibri"/>
              </a:rPr>
              <a:t> Comentarios en código</a:t>
            </a:r>
          </a:p>
          <a:p>
            <a:pPr lvl="2">
              <a:spcBef>
                <a:spcPts val="400"/>
              </a:spcBef>
              <a:buFont typeface="Arial" pitchFamily="34" charset="0"/>
              <a:buChar char="•"/>
              <a:tabLst>
                <a:tab pos="360363" algn="l"/>
              </a:tabLst>
            </a:pPr>
            <a:r>
              <a:rPr lang="e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Métodos largos</a:t>
            </a:r>
          </a:p>
          <a:p>
            <a:pPr lvl="2">
              <a:spcBef>
                <a:spcPts val="400"/>
              </a:spcBef>
              <a:buFont typeface="Arial" pitchFamily="34" charset="0"/>
              <a:buChar char="•"/>
              <a:tabLst>
                <a:tab pos="360363" algn="l"/>
              </a:tabLst>
            </a:pPr>
            <a:endParaRPr lang="es" sz="2400" dirty="0">
              <a:latin typeface="Calibri"/>
              <a:ea typeface="Calibri"/>
              <a:cs typeface="Calibri"/>
              <a:sym typeface="Calibri"/>
            </a:endParaRPr>
          </a:p>
          <a:p>
            <a:pPr lvl="2">
              <a:spcBef>
                <a:spcPts val="400"/>
              </a:spcBef>
              <a:tabLst>
                <a:tab pos="360363" algn="l"/>
              </a:tabLst>
            </a:pPr>
            <a:r>
              <a:rPr lang="es" sz="2800" dirty="0">
                <a:latin typeface="Calibri"/>
                <a:ea typeface="Calibri"/>
                <a:cs typeface="Calibri"/>
                <a:sym typeface="Calibri"/>
              </a:rPr>
              <a:t>No hace falta escribir tantos jUnits:</a:t>
            </a:r>
          </a:p>
          <a:p>
            <a:pPr lvl="2">
              <a:spcBef>
                <a:spcPts val="400"/>
              </a:spcBef>
              <a:buFont typeface="Arial" pitchFamily="34" charset="0"/>
              <a:buChar char="•"/>
              <a:tabLst>
                <a:tab pos="360363" algn="l"/>
              </a:tabLst>
            </a:pPr>
            <a:r>
              <a:rPr lang="es" sz="2400" dirty="0">
                <a:latin typeface="Calibri"/>
                <a:ea typeface="Calibri"/>
                <a:cs typeface="Calibri"/>
                <a:sym typeface="Calibri"/>
              </a:rPr>
              <a:t> En la kata se usan para fines educativos</a:t>
            </a:r>
          </a:p>
          <a:p>
            <a:pPr lvl="2">
              <a:spcBef>
                <a:spcPts val="400"/>
              </a:spcBef>
              <a:buFont typeface="Arial" pitchFamily="34" charset="0"/>
              <a:buChar char="•"/>
              <a:tabLst>
                <a:tab pos="360363" algn="l"/>
              </a:tabLst>
            </a:pPr>
            <a:r>
              <a:rPr lang="es" sz="2400" dirty="0">
                <a:latin typeface="Calibri"/>
                <a:ea typeface="Calibri"/>
                <a:cs typeface="Calibri"/>
                <a:sym typeface="Calibri"/>
              </a:rPr>
              <a:t> Deberíamos llegar a un compromiso</a:t>
            </a:r>
            <a:endParaRPr lang="es-ES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8996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457200" y="205976"/>
            <a:ext cx="8229600" cy="51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l">
              <a:buSzPct val="25000"/>
            </a:pPr>
            <a:r>
              <a:rPr lang="es-ES_tradnl" sz="3200" b="1" dirty="0">
                <a:solidFill>
                  <a:srgbClr val="00B0F0"/>
                </a:solidFill>
              </a:rPr>
              <a:t>Aclaraciones sobre la anterior sesión</a:t>
            </a:r>
            <a:endParaRPr lang="es" sz="1200" dirty="0">
              <a:solidFill>
                <a:srgbClr val="00B0F0"/>
              </a:solidFill>
            </a:endParaRPr>
          </a:p>
        </p:txBody>
      </p:sp>
      <p:sp>
        <p:nvSpPr>
          <p:cNvPr id="196" name="Shape 196"/>
          <p:cNvSpPr txBox="1"/>
          <p:nvPr/>
        </p:nvSpPr>
        <p:spPr>
          <a:xfrm>
            <a:off x="457200" y="970600"/>
            <a:ext cx="8229600" cy="399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spcBef>
                <a:spcPts val="400"/>
              </a:spcBef>
              <a:buNone/>
              <a:tabLst>
                <a:tab pos="360363" algn="l"/>
              </a:tabLst>
            </a:pPr>
            <a:r>
              <a:rPr lang="es" sz="2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 que se explica está e</a:t>
            </a:r>
            <a:r>
              <a:rPr lang="es" sz="2800" dirty="0">
                <a:latin typeface="Calibri"/>
                <a:ea typeface="Calibri"/>
                <a:cs typeface="Calibri"/>
                <a:sym typeface="Calibri"/>
              </a:rPr>
              <a:t>xagerado:</a:t>
            </a:r>
          </a:p>
          <a:p>
            <a:pPr lvl="2">
              <a:spcBef>
                <a:spcPts val="400"/>
              </a:spcBef>
              <a:buFont typeface="Arial" pitchFamily="34" charset="0"/>
              <a:buChar char="•"/>
              <a:tabLst>
                <a:tab pos="360363" algn="l"/>
              </a:tabLst>
            </a:pPr>
            <a:r>
              <a:rPr lang="es" sz="2400" dirty="0">
                <a:latin typeface="Calibri"/>
                <a:ea typeface="Calibri"/>
                <a:cs typeface="Calibri"/>
                <a:sym typeface="Calibri"/>
              </a:rPr>
              <a:t> Switch case</a:t>
            </a:r>
          </a:p>
          <a:p>
            <a:pPr lvl="2">
              <a:spcBef>
                <a:spcPts val="400"/>
              </a:spcBef>
              <a:buFont typeface="Arial" pitchFamily="34" charset="0"/>
              <a:buChar char="•"/>
              <a:tabLst>
                <a:tab pos="360363" algn="l"/>
              </a:tabLst>
            </a:pPr>
            <a:r>
              <a:rPr lang="es" sz="2400" dirty="0">
                <a:latin typeface="Calibri"/>
                <a:ea typeface="Calibri"/>
                <a:cs typeface="Calibri"/>
                <a:sym typeface="Calibri"/>
              </a:rPr>
              <a:t> Comentarios en código</a:t>
            </a:r>
          </a:p>
          <a:p>
            <a:pPr lvl="2">
              <a:spcBef>
                <a:spcPts val="400"/>
              </a:spcBef>
              <a:buFont typeface="Arial" pitchFamily="34" charset="0"/>
              <a:buChar char="•"/>
              <a:tabLst>
                <a:tab pos="360363" algn="l"/>
              </a:tabLst>
            </a:pPr>
            <a:r>
              <a:rPr lang="e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Métodos largos</a:t>
            </a:r>
          </a:p>
          <a:p>
            <a:pPr lvl="2">
              <a:spcBef>
                <a:spcPts val="400"/>
              </a:spcBef>
              <a:buFont typeface="Arial" pitchFamily="34" charset="0"/>
              <a:buChar char="•"/>
              <a:tabLst>
                <a:tab pos="360363" algn="l"/>
              </a:tabLst>
            </a:pPr>
            <a:endParaRPr lang="es" sz="2400" dirty="0">
              <a:latin typeface="Calibri"/>
              <a:ea typeface="Calibri"/>
              <a:cs typeface="Calibri"/>
              <a:sym typeface="Calibri"/>
            </a:endParaRPr>
          </a:p>
          <a:p>
            <a:pPr lvl="2">
              <a:spcBef>
                <a:spcPts val="400"/>
              </a:spcBef>
              <a:tabLst>
                <a:tab pos="360363" algn="l"/>
              </a:tabLst>
            </a:pPr>
            <a:r>
              <a:rPr lang="es" sz="2800" dirty="0">
                <a:latin typeface="Calibri"/>
                <a:ea typeface="Calibri"/>
                <a:cs typeface="Calibri"/>
                <a:sym typeface="Calibri"/>
              </a:rPr>
              <a:t>No hace falta escribir tantos jUnits:</a:t>
            </a:r>
          </a:p>
          <a:p>
            <a:pPr lvl="2">
              <a:spcBef>
                <a:spcPts val="400"/>
              </a:spcBef>
              <a:buFont typeface="Arial" pitchFamily="34" charset="0"/>
              <a:buChar char="•"/>
              <a:tabLst>
                <a:tab pos="360363" algn="l"/>
              </a:tabLst>
            </a:pPr>
            <a:r>
              <a:rPr lang="es" sz="2400" dirty="0">
                <a:latin typeface="Calibri"/>
                <a:ea typeface="Calibri"/>
                <a:cs typeface="Calibri"/>
                <a:sym typeface="Calibri"/>
              </a:rPr>
              <a:t> En la kata se usan para fines educativos</a:t>
            </a:r>
          </a:p>
          <a:p>
            <a:pPr lvl="2">
              <a:spcBef>
                <a:spcPts val="400"/>
              </a:spcBef>
              <a:buFont typeface="Arial" pitchFamily="34" charset="0"/>
              <a:buChar char="•"/>
              <a:tabLst>
                <a:tab pos="360363" algn="l"/>
              </a:tabLst>
            </a:pPr>
            <a:r>
              <a:rPr lang="es" sz="2400" dirty="0">
                <a:latin typeface="Calibri"/>
                <a:ea typeface="Calibri"/>
                <a:cs typeface="Calibri"/>
                <a:sym typeface="Calibri"/>
              </a:rPr>
              <a:t> Deberíamos llegar a un compromiso</a:t>
            </a:r>
            <a:endParaRPr lang="es-ES"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322" y="1005766"/>
            <a:ext cx="2934852" cy="385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29776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ctrTitle"/>
          </p:nvPr>
        </p:nvSpPr>
        <p:spPr>
          <a:xfrm>
            <a:off x="685800" y="2085798"/>
            <a:ext cx="7772400" cy="733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s" sz="4410" b="1" dirty="0">
                <a:solidFill>
                  <a:schemeClr val="lt1"/>
                </a:solidFill>
              </a:rPr>
              <a:t>Práctica</a:t>
            </a:r>
          </a:p>
        </p:txBody>
      </p:sp>
      <p:sp>
        <p:nvSpPr>
          <p:cNvPr id="170" name="Shape 170"/>
          <p:cNvSpPr txBox="1">
            <a:spLocks noGrp="1"/>
          </p:cNvSpPr>
          <p:nvPr>
            <p:ph type="subTitle" idx="1"/>
          </p:nvPr>
        </p:nvSpPr>
        <p:spPr>
          <a:xfrm>
            <a:off x="0" y="2798323"/>
            <a:ext cx="9144000" cy="534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lt1"/>
              </a:buClr>
              <a:buSzPct val="25000"/>
            </a:pPr>
            <a:r>
              <a:rPr lang="es" dirty="0">
                <a:solidFill>
                  <a:srgbClr val="002060"/>
                </a:solidFill>
              </a:rPr>
              <a:t>Kata: </a:t>
            </a:r>
            <a:r>
              <a:rPr lang="en-US" dirty="0">
                <a:solidFill>
                  <a:srgbClr val="002060"/>
                </a:solidFill>
              </a:rPr>
              <a:t>Rock Paper Scissors Lizard Spock</a:t>
            </a:r>
            <a:endParaRPr lang="e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199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457200" y="205976"/>
            <a:ext cx="8229600" cy="51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l">
              <a:buSzPct val="25000"/>
            </a:pPr>
            <a:r>
              <a:rPr lang="es-ES_tradnl" sz="3200" b="1" dirty="0">
                <a:solidFill>
                  <a:srgbClr val="00B0F0"/>
                </a:solidFill>
              </a:rPr>
              <a:t>Rock </a:t>
            </a:r>
            <a:r>
              <a:rPr lang="es-ES_tradnl" sz="3200" b="1" dirty="0" err="1">
                <a:solidFill>
                  <a:srgbClr val="00B0F0"/>
                </a:solidFill>
              </a:rPr>
              <a:t>Paper</a:t>
            </a:r>
            <a:r>
              <a:rPr lang="es-ES_tradnl" sz="3200" b="1" dirty="0">
                <a:solidFill>
                  <a:srgbClr val="00B0F0"/>
                </a:solidFill>
              </a:rPr>
              <a:t> </a:t>
            </a:r>
            <a:r>
              <a:rPr lang="es-ES_tradnl" sz="3200" b="1" dirty="0" err="1">
                <a:solidFill>
                  <a:srgbClr val="00B0F0"/>
                </a:solidFill>
              </a:rPr>
              <a:t>Scissors</a:t>
            </a:r>
            <a:r>
              <a:rPr lang="es-ES_tradnl" sz="3200" b="1" dirty="0">
                <a:solidFill>
                  <a:srgbClr val="00B0F0"/>
                </a:solidFill>
              </a:rPr>
              <a:t> </a:t>
            </a:r>
            <a:r>
              <a:rPr lang="es-ES_tradnl" sz="3200" b="1" dirty="0" err="1">
                <a:solidFill>
                  <a:srgbClr val="00B0F0"/>
                </a:solidFill>
              </a:rPr>
              <a:t>Lizard</a:t>
            </a:r>
            <a:r>
              <a:rPr lang="es-ES_tradnl" sz="3200" b="1" dirty="0">
                <a:solidFill>
                  <a:srgbClr val="00B0F0"/>
                </a:solidFill>
              </a:rPr>
              <a:t> Spock</a:t>
            </a:r>
            <a:r>
              <a:rPr lang="es" sz="3200" b="1" dirty="0">
                <a:solidFill>
                  <a:srgbClr val="00B0F0"/>
                </a:solidFill>
              </a:rPr>
              <a:t> </a:t>
            </a:r>
            <a:r>
              <a:rPr lang="es" sz="2000" dirty="0">
                <a:solidFill>
                  <a:srgbClr val="00B0F0"/>
                </a:solidFill>
              </a:rPr>
              <a:t>(Consejos)</a:t>
            </a:r>
            <a:endParaRPr lang="es" sz="1200" dirty="0">
              <a:solidFill>
                <a:srgbClr val="00B0F0"/>
              </a:solidFill>
            </a:endParaRPr>
          </a:p>
        </p:txBody>
      </p:sp>
      <p:sp>
        <p:nvSpPr>
          <p:cNvPr id="196" name="Shape 196"/>
          <p:cNvSpPr txBox="1"/>
          <p:nvPr/>
        </p:nvSpPr>
        <p:spPr>
          <a:xfrm>
            <a:off x="457200" y="970600"/>
            <a:ext cx="8229600" cy="399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spcBef>
                <a:spcPts val="400"/>
              </a:spcBef>
              <a:buNone/>
              <a:tabLst>
                <a:tab pos="360363" algn="l"/>
              </a:tabLst>
            </a:pPr>
            <a:r>
              <a:rPr lang="e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Antes de comenzar</a:t>
            </a:r>
          </a:p>
          <a:p>
            <a:pPr lvl="0">
              <a:lnSpc>
                <a:spcPct val="90000"/>
              </a:lnSpc>
              <a:tabLst>
                <a:tab pos="360363" algn="l"/>
              </a:tabLst>
            </a:pPr>
            <a:endParaRPr lang="es-ES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90000"/>
              </a:lnSpc>
              <a:tabLst>
                <a:tab pos="360363" algn="l"/>
              </a:tabLst>
            </a:pPr>
            <a:r>
              <a:rPr lang="es-ES" dirty="0">
                <a:latin typeface="Calibri"/>
                <a:ea typeface="Calibri"/>
                <a:cs typeface="Calibri"/>
                <a:sym typeface="Calibri"/>
              </a:rPr>
              <a:t>Haremos sólo una tarea a la vez. </a:t>
            </a:r>
          </a:p>
          <a:p>
            <a:pPr>
              <a:lnSpc>
                <a:spcPct val="90000"/>
              </a:lnSpc>
              <a:tabLst>
                <a:tab pos="360363" algn="l"/>
              </a:tabLst>
            </a:pPr>
            <a:r>
              <a:rPr lang="es-ES" dirty="0"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s-ES" sz="1200" dirty="0">
                <a:latin typeface="Calibri"/>
                <a:ea typeface="Calibri"/>
                <a:cs typeface="Calibri"/>
                <a:sym typeface="Calibri"/>
              </a:rPr>
              <a:t>El truco está en aprender a trabajar de forma incremental.</a:t>
            </a:r>
          </a:p>
          <a:p>
            <a:pPr lvl="0">
              <a:lnSpc>
                <a:spcPct val="90000"/>
              </a:lnSpc>
              <a:tabLst>
                <a:tab pos="360363" algn="l"/>
              </a:tabLst>
            </a:pPr>
            <a:endParaRPr lang="es-ES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90000"/>
              </a:lnSpc>
              <a:tabLst>
                <a:tab pos="360363" algn="l"/>
              </a:tabLst>
            </a:pPr>
            <a:r>
              <a:rPr lang="es-ES" dirty="0">
                <a:latin typeface="Calibri"/>
                <a:ea typeface="Calibri"/>
                <a:cs typeface="Calibri"/>
                <a:sym typeface="Calibri"/>
              </a:rPr>
              <a:t>Nos aseguraremos de testear únicamente las entradas correctas. </a:t>
            </a:r>
          </a:p>
          <a:p>
            <a:pPr>
              <a:lnSpc>
                <a:spcPct val="90000"/>
              </a:lnSpc>
              <a:tabLst>
                <a:tab pos="360363" algn="l"/>
              </a:tabLst>
            </a:pPr>
            <a:r>
              <a:rPr lang="es-ES" dirty="0"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s-ES" sz="1200" dirty="0">
                <a:latin typeface="Calibri"/>
                <a:ea typeface="Calibri"/>
                <a:cs typeface="Calibri"/>
                <a:sym typeface="Calibri"/>
              </a:rPr>
              <a:t>No es necesario testear las entradas incorrectas para esta kata.</a:t>
            </a:r>
          </a:p>
          <a:p>
            <a:pPr lvl="0">
              <a:lnSpc>
                <a:spcPct val="90000"/>
              </a:lnSpc>
              <a:tabLst>
                <a:tab pos="360363" algn="l"/>
              </a:tabLst>
            </a:pPr>
            <a:endParaRPr lang="es-ES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90000"/>
              </a:lnSpc>
              <a:tabLst>
                <a:tab pos="360363" algn="l"/>
              </a:tabLst>
            </a:pPr>
            <a:r>
              <a:rPr lang="es-ES" dirty="0">
                <a:latin typeface="Calibri"/>
                <a:ea typeface="Calibri"/>
                <a:cs typeface="Calibri"/>
                <a:sym typeface="Calibri"/>
              </a:rPr>
              <a:t>Llegaremos hasta donde nos de tiempo.</a:t>
            </a:r>
          </a:p>
          <a:p>
            <a:pPr>
              <a:lnSpc>
                <a:spcPct val="90000"/>
              </a:lnSpc>
              <a:tabLst>
                <a:tab pos="360363" algn="l"/>
              </a:tabLst>
            </a:pPr>
            <a:r>
              <a:rPr lang="es-ES" dirty="0"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s-ES" sz="1200" dirty="0">
                <a:latin typeface="Calibri"/>
                <a:ea typeface="Calibri"/>
                <a:cs typeface="Calibri"/>
                <a:sym typeface="Calibri"/>
              </a:rPr>
              <a:t>No se trata de terminar la Kata entera sino en aprender durante el proceso.</a:t>
            </a:r>
          </a:p>
          <a:p>
            <a:pPr lvl="0">
              <a:lnSpc>
                <a:spcPct val="90000"/>
              </a:lnSpc>
              <a:tabLst>
                <a:tab pos="360363" algn="l"/>
              </a:tabLst>
            </a:pPr>
            <a:endParaRPr lang="es-ES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90000"/>
              </a:lnSpc>
              <a:tabLst>
                <a:tab pos="360363" algn="l"/>
              </a:tabLst>
            </a:pPr>
            <a:endParaRPr lang="es-ES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90000"/>
              </a:lnSpc>
              <a:tabLst>
                <a:tab pos="360363" algn="l"/>
              </a:tabLst>
            </a:pPr>
            <a:r>
              <a:rPr lang="es-ES" dirty="0">
                <a:latin typeface="Calibri"/>
                <a:ea typeface="Calibri"/>
                <a:cs typeface="Calibri"/>
                <a:sym typeface="Calibri"/>
              </a:rPr>
              <a:t>Aprendizajes que intentaremos conseguir con esta Kata:</a:t>
            </a:r>
          </a:p>
          <a:p>
            <a:pPr>
              <a:lnSpc>
                <a:spcPct val="90000"/>
              </a:lnSpc>
              <a:tabLst>
                <a:tab pos="360363" algn="l"/>
              </a:tabLst>
            </a:pPr>
            <a:r>
              <a:rPr lang="es-ES" dirty="0"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s-ES" sz="1200" dirty="0">
                <a:latin typeface="Calibri"/>
                <a:ea typeface="Calibri"/>
                <a:cs typeface="Calibri"/>
                <a:sym typeface="Calibri"/>
              </a:rPr>
              <a:t>Adaptabilidad ante los cambios.</a:t>
            </a:r>
          </a:p>
          <a:p>
            <a:pPr>
              <a:lnSpc>
                <a:spcPct val="90000"/>
              </a:lnSpc>
              <a:tabLst>
                <a:tab pos="360363" algn="l"/>
              </a:tabLst>
            </a:pPr>
            <a:r>
              <a:rPr lang="es-ES" sz="1200" dirty="0">
                <a:latin typeface="Calibri"/>
                <a:ea typeface="Calibri"/>
                <a:cs typeface="Calibri"/>
                <a:sym typeface="Calibri"/>
              </a:rPr>
              <a:t>	Uso correcto del TDD.</a:t>
            </a:r>
          </a:p>
          <a:p>
            <a:pPr>
              <a:lnSpc>
                <a:spcPct val="90000"/>
              </a:lnSpc>
              <a:tabLst>
                <a:tab pos="360363" algn="l"/>
              </a:tabLst>
            </a:pPr>
            <a:r>
              <a:rPr lang="es-ES" sz="1200" dirty="0">
                <a:latin typeface="Calibri"/>
                <a:ea typeface="Calibri"/>
                <a:cs typeface="Calibri"/>
                <a:sym typeface="Calibri"/>
              </a:rPr>
              <a:t>	Aprender a hacer </a:t>
            </a:r>
            <a:r>
              <a:rPr lang="es-ES" sz="1200" dirty="0" err="1">
                <a:latin typeface="Calibri"/>
                <a:ea typeface="Calibri"/>
                <a:cs typeface="Calibri"/>
                <a:sym typeface="Calibri"/>
              </a:rPr>
              <a:t>refactoring</a:t>
            </a:r>
            <a:r>
              <a:rPr lang="es-ES" sz="1200" dirty="0"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>
              <a:lnSpc>
                <a:spcPct val="90000"/>
              </a:lnSpc>
              <a:tabLst>
                <a:tab pos="360363" algn="l"/>
              </a:tabLst>
            </a:pPr>
            <a:r>
              <a:rPr lang="es-ES" sz="1200" dirty="0"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s-ES" sz="1200" dirty="0" err="1">
                <a:latin typeface="Calibri"/>
                <a:ea typeface="Calibri"/>
                <a:cs typeface="Calibri"/>
                <a:sym typeface="Calibri"/>
              </a:rPr>
              <a:t>Refactoring</a:t>
            </a:r>
            <a:r>
              <a:rPr lang="es-ES" sz="1200" dirty="0"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s-ES" sz="1200" dirty="0" err="1">
                <a:latin typeface="Calibri"/>
                <a:ea typeface="Calibri"/>
                <a:cs typeface="Calibri"/>
                <a:sym typeface="Calibri"/>
              </a:rPr>
              <a:t>switch</a:t>
            </a:r>
            <a:r>
              <a:rPr lang="es-ES" sz="1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200" dirty="0" err="1">
                <a:latin typeface="Calibri"/>
                <a:ea typeface="Calibri"/>
                <a:cs typeface="Calibri"/>
                <a:sym typeface="Calibri"/>
              </a:rPr>
              <a:t>statement</a:t>
            </a:r>
            <a:r>
              <a:rPr lang="es-ES" sz="1200" dirty="0"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1982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eneric slides">
  <a:themeElements>
    <a:clrScheme name="Custom 2">
      <a:dk1>
        <a:srgbClr val="7F7F7F"/>
      </a:dk1>
      <a:lt1>
        <a:srgbClr val="FFFFFF"/>
      </a:lt1>
      <a:dk2>
        <a:srgbClr val="D8D8D8"/>
      </a:dk2>
      <a:lt2>
        <a:srgbClr val="FFFFFF"/>
      </a:lt2>
      <a:accent1>
        <a:srgbClr val="0098CC"/>
      </a:accent1>
      <a:accent2>
        <a:srgbClr val="00488D"/>
      </a:accent2>
      <a:accent3>
        <a:srgbClr val="007DCC"/>
      </a:accent3>
      <a:accent4>
        <a:srgbClr val="205867"/>
      </a:accent4>
      <a:accent5>
        <a:srgbClr val="31859B"/>
      </a:accent5>
      <a:accent6>
        <a:srgbClr val="92CDDC"/>
      </a:accent6>
      <a:hlink>
        <a:srgbClr val="B7DDE8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1430</TotalTime>
  <Words>858</Words>
  <Application>Microsoft Office PowerPoint</Application>
  <PresentationFormat>On-screen Show (16:9)</PresentationFormat>
  <Paragraphs>131</Paragraphs>
  <Slides>19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Office Theme</vt:lpstr>
      <vt:lpstr>Generic slides</vt:lpstr>
      <vt:lpstr>PowerPoint Presentation</vt:lpstr>
      <vt:lpstr>Aclaraciones</vt:lpstr>
      <vt:lpstr>Aclaraciones sobre la anterior sesión</vt:lpstr>
      <vt:lpstr>Aclaraciones sobre la anterior sesión</vt:lpstr>
      <vt:lpstr>PowerPoint Presentation</vt:lpstr>
      <vt:lpstr>Aclaraciones sobre la anterior sesión</vt:lpstr>
      <vt:lpstr>Aclaraciones sobre la anterior sesión</vt:lpstr>
      <vt:lpstr>Práctica</vt:lpstr>
      <vt:lpstr>Rock Paper Scissors Lizard Spock (Consejos)</vt:lpstr>
      <vt:lpstr>Rock Paper Scissors Lizard Spock (Reglas)</vt:lpstr>
      <vt:lpstr>Rock Paper Scissors Lizard Spock (Reglas)</vt:lpstr>
      <vt:lpstr>Switch Statments</vt:lpstr>
      <vt:lpstr>Code Smell Switch Statement</vt:lpstr>
      <vt:lpstr>Tip #1. Decompose Conditional (Semantic)</vt:lpstr>
      <vt:lpstr>Tip #2. Replace Conditional with Guard Clauses</vt:lpstr>
      <vt:lpstr>Tip #3. Substitute Algorithm</vt:lpstr>
      <vt:lpstr>Tip #4. Replace Conditional with Polymorphism</vt:lpstr>
      <vt:lpstr>Code Smell Switch Statement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cp:lastModifiedBy>Jimenez Martinez, Pablo</cp:lastModifiedBy>
  <cp:revision>101</cp:revision>
  <dcterms:modified xsi:type="dcterms:W3CDTF">2017-10-17T06:43:37Z</dcterms:modified>
</cp:coreProperties>
</file>